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4"/>
  </p:sldMasterIdLst>
  <p:notesMasterIdLst>
    <p:notesMasterId r:id="rId105"/>
  </p:notesMasterIdLst>
  <p:handoutMasterIdLst>
    <p:handoutMasterId r:id="rId106"/>
  </p:handoutMasterIdLst>
  <p:sldIdLst>
    <p:sldId id="260" r:id="rId5"/>
    <p:sldId id="261" r:id="rId6"/>
    <p:sldId id="296" r:id="rId7"/>
    <p:sldId id="280" r:id="rId8"/>
    <p:sldId id="301" r:id="rId9"/>
    <p:sldId id="433" r:id="rId10"/>
    <p:sldId id="434" r:id="rId11"/>
    <p:sldId id="435" r:id="rId12"/>
    <p:sldId id="436" r:id="rId13"/>
    <p:sldId id="364" r:id="rId14"/>
    <p:sldId id="297" r:id="rId15"/>
    <p:sldId id="443" r:id="rId16"/>
    <p:sldId id="393" r:id="rId17"/>
    <p:sldId id="445" r:id="rId18"/>
    <p:sldId id="444" r:id="rId19"/>
    <p:sldId id="298" r:id="rId20"/>
    <p:sldId id="367" r:id="rId21"/>
    <p:sldId id="395" r:id="rId22"/>
    <p:sldId id="396" r:id="rId23"/>
    <p:sldId id="397" r:id="rId24"/>
    <p:sldId id="368" r:id="rId25"/>
    <p:sldId id="398" r:id="rId26"/>
    <p:sldId id="399" r:id="rId27"/>
    <p:sldId id="461" r:id="rId28"/>
    <p:sldId id="400" r:id="rId29"/>
    <p:sldId id="446" r:id="rId30"/>
    <p:sldId id="401" r:id="rId31"/>
    <p:sldId id="460" r:id="rId32"/>
    <p:sldId id="369" r:id="rId33"/>
    <p:sldId id="370" r:id="rId34"/>
    <p:sldId id="371" r:id="rId35"/>
    <p:sldId id="372" r:id="rId36"/>
    <p:sldId id="373" r:id="rId37"/>
    <p:sldId id="447" r:id="rId38"/>
    <p:sldId id="374" r:id="rId39"/>
    <p:sldId id="375" r:id="rId40"/>
    <p:sldId id="376" r:id="rId41"/>
    <p:sldId id="403" r:id="rId42"/>
    <p:sldId id="286" r:id="rId43"/>
    <p:sldId id="377" r:id="rId44"/>
    <p:sldId id="378" r:id="rId45"/>
    <p:sldId id="379" r:id="rId46"/>
    <p:sldId id="380" r:id="rId47"/>
    <p:sldId id="381" r:id="rId48"/>
    <p:sldId id="382" r:id="rId49"/>
    <p:sldId id="383" r:id="rId50"/>
    <p:sldId id="384" r:id="rId51"/>
    <p:sldId id="365" r:id="rId52"/>
    <p:sldId id="385" r:id="rId53"/>
    <p:sldId id="389" r:id="rId54"/>
    <p:sldId id="391" r:id="rId55"/>
    <p:sldId id="386" r:id="rId56"/>
    <p:sldId id="448" r:id="rId57"/>
    <p:sldId id="404" r:id="rId58"/>
    <p:sldId id="392" r:id="rId59"/>
    <p:sldId id="413" r:id="rId60"/>
    <p:sldId id="414" r:id="rId61"/>
    <p:sldId id="415" r:id="rId62"/>
    <p:sldId id="416" r:id="rId63"/>
    <p:sldId id="417" r:id="rId64"/>
    <p:sldId id="418" r:id="rId65"/>
    <p:sldId id="419" r:id="rId66"/>
    <p:sldId id="420" r:id="rId67"/>
    <p:sldId id="421" r:id="rId68"/>
    <p:sldId id="422" r:id="rId69"/>
    <p:sldId id="423" r:id="rId70"/>
    <p:sldId id="424" r:id="rId71"/>
    <p:sldId id="425" r:id="rId72"/>
    <p:sldId id="426" r:id="rId73"/>
    <p:sldId id="427" r:id="rId74"/>
    <p:sldId id="428" r:id="rId75"/>
    <p:sldId id="429" r:id="rId76"/>
    <p:sldId id="430" r:id="rId77"/>
    <p:sldId id="431" r:id="rId78"/>
    <p:sldId id="437" r:id="rId79"/>
    <p:sldId id="438" r:id="rId80"/>
    <p:sldId id="439" r:id="rId81"/>
    <p:sldId id="440" r:id="rId82"/>
    <p:sldId id="412" r:id="rId83"/>
    <p:sldId id="408" r:id="rId84"/>
    <p:sldId id="409" r:id="rId85"/>
    <p:sldId id="406" r:id="rId86"/>
    <p:sldId id="407" r:id="rId87"/>
    <p:sldId id="410" r:id="rId88"/>
    <p:sldId id="411" r:id="rId89"/>
    <p:sldId id="405" r:id="rId90"/>
    <p:sldId id="387" r:id="rId91"/>
    <p:sldId id="388" r:id="rId92"/>
    <p:sldId id="449" r:id="rId93"/>
    <p:sldId id="459" r:id="rId94"/>
    <p:sldId id="458" r:id="rId95"/>
    <p:sldId id="457" r:id="rId96"/>
    <p:sldId id="432" r:id="rId97"/>
    <p:sldId id="450" r:id="rId98"/>
    <p:sldId id="451" r:id="rId99"/>
    <p:sldId id="452" r:id="rId100"/>
    <p:sldId id="453" r:id="rId101"/>
    <p:sldId id="454" r:id="rId102"/>
    <p:sldId id="455" r:id="rId103"/>
    <p:sldId id="456" r:id="rId10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E48"/>
    <a:srgbClr val="00A2D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F1CE12-B100-0000-0000-000000000002}">
  <a:tblStyle styleId="{35758FB7-9AC5-4552-8A53-C91805E547FA}" styleName="Estilo com Tema 1 - Destaqu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94822" autoAdjust="0"/>
  </p:normalViewPr>
  <p:slideViewPr>
    <p:cSldViewPr>
      <p:cViewPr varScale="1">
        <p:scale>
          <a:sx n="104" d="100"/>
          <a:sy n="104" d="100"/>
        </p:scale>
        <p:origin x="1824" y="66"/>
      </p:cViewPr>
      <p:guideLst>
        <p:guide orient="horz" pos="2160"/>
        <p:guide pos="2880"/>
      </p:guideLst>
    </p:cSldViewPr>
  </p:slideViewPr>
  <p:outlineViewPr>
    <p:cViewPr>
      <p:scale>
        <a:sx n="1" d="1"/>
        <a:sy n="1" d="1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presProps" Target="pres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heme" Target="theme/theme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24" name="Rectangle 2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A849C5AD-4428-4E9C-9C84-11B72C9365FB}" type="datetimeFigureOut">
              <a:rPr lang="pt-PT" smtClean="0"/>
              <a:pPr/>
              <a:t>15/12/2021</a:t>
            </a:fld>
            <a:endParaRPr lang="pt-PT"/>
          </a:p>
        </p:txBody>
      </p:sp>
      <p:sp>
        <p:nvSpPr>
          <p:cNvPr id="30" name="Rectangle 30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C596567-A38F-4CEF-B37F-9B9D120D62CE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86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4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15" name="Rectangle 15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D7547E60-4BE7-4E4E-9AAA-5EE35AEC995C}" type="datetimeFigureOut">
              <a:rPr lang="pt-PT"/>
              <a:pPr/>
              <a:t>15/12/2021</a:t>
            </a:fld>
            <a:endParaRPr lang="pt-PT"/>
          </a:p>
        </p:txBody>
      </p:sp>
      <p:sp>
        <p:nvSpPr>
          <p:cNvPr id="23" name="Rectangle 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/>
          <a:lstStyle/>
          <a:p>
            <a:endParaRPr lang="pt-PT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28" name="Rectangle 2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077768-21C8-4125-A345-258E48D2EED0}" type="slidenum">
              <a:rPr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3287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708920"/>
            <a:ext cx="7580946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1"/>
          <p:cNvSpPr>
            <a:spLocks noGrp="1"/>
          </p:cNvSpPr>
          <p:nvPr>
            <p:ph type="subTitle" idx="1" hasCustomPrompt="1"/>
          </p:nvPr>
        </p:nvSpPr>
        <p:spPr>
          <a:xfrm>
            <a:off x="2555776" y="2780929"/>
            <a:ext cx="6120680" cy="504056"/>
          </a:xfrm>
        </p:spPr>
        <p:txBody>
          <a:bodyPr>
            <a:noAutofit/>
          </a:bodyPr>
          <a:lstStyle>
            <a:lvl1pPr marL="0" indent="0" algn="r" latinLnBrk="0">
              <a:buNone/>
              <a:defRPr lang="pt-PT" sz="3200" b="1">
                <a:solidFill>
                  <a:schemeClr val="bg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pt-PT" dirty="0"/>
              <a:t>Subtítulo, Conferência</a:t>
            </a:r>
          </a:p>
        </p:txBody>
      </p:sp>
      <p:sp>
        <p:nvSpPr>
          <p:cNvPr id="5" name="Rectangle 5"/>
          <p:cNvSpPr>
            <a:spLocks noGrp="1"/>
          </p:cNvSpPr>
          <p:nvPr>
            <p:ph type="ctrTitle" hasCustomPrompt="1"/>
          </p:nvPr>
        </p:nvSpPr>
        <p:spPr>
          <a:xfrm>
            <a:off x="1115616" y="1196752"/>
            <a:ext cx="7577814" cy="1470025"/>
          </a:xfrm>
        </p:spPr>
        <p:txBody>
          <a:bodyPr anchor="b" anchorCtr="0">
            <a:normAutofit/>
          </a:bodyPr>
          <a:lstStyle>
            <a:lvl1pPr algn="r" latinLnBrk="0">
              <a:defRPr lang="pt-PT" sz="5400" b="0" baseline="0">
                <a:solidFill>
                  <a:srgbClr val="373E48"/>
                </a:solidFill>
              </a:defRPr>
            </a:lvl1pPr>
          </a:lstStyle>
          <a:p>
            <a:r>
              <a:rPr lang="pt-PT" dirty="0"/>
              <a:t>Título da Apresentação</a:t>
            </a:r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4644008" y="5301208"/>
            <a:ext cx="4032250" cy="865187"/>
          </a:xfrm>
        </p:spPr>
        <p:txBody>
          <a:bodyPr/>
          <a:lstStyle>
            <a:lvl1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Autor1, Autor2, Autor 3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Mail1, mail2, mail3</a:t>
            </a:r>
            <a:endParaRPr lang="en-US" dirty="0"/>
          </a:p>
        </p:txBody>
      </p:sp>
      <p:sp>
        <p:nvSpPr>
          <p:cNvPr id="11" name="Marcador de Posição do Número do Diapositivo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‹#›</a:t>
            </a:fld>
            <a:endParaRPr lang="pt-PT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6182245"/>
            <a:ext cx="6516217" cy="67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</p:spPr>
        <p:txBody>
          <a:bodyPr/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b="80589"/>
          <a:stretch>
            <a:fillRect/>
          </a:stretch>
        </p:blipFill>
        <p:spPr bwMode="auto">
          <a:xfrm>
            <a:off x="-1" y="0"/>
            <a:ext cx="9144001" cy="1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t="19411"/>
          <a:stretch>
            <a:fillRect/>
          </a:stretch>
        </p:blipFill>
        <p:spPr bwMode="auto">
          <a:xfrm>
            <a:off x="0" y="1196752"/>
            <a:ext cx="9144001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ângulo 12"/>
          <p:cNvSpPr/>
          <p:nvPr userDrawn="1"/>
        </p:nvSpPr>
        <p:spPr>
          <a:xfrm>
            <a:off x="0" y="1196752"/>
            <a:ext cx="9144000" cy="566124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pt-PT" dirty="0"/>
              <a:t>Clique para 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5" name="CaixaDeTexto 14"/>
          <p:cNvSpPr txBox="1"/>
          <p:nvPr userDrawn="1"/>
        </p:nvSpPr>
        <p:spPr>
          <a:xfrm>
            <a:off x="0" y="116632"/>
            <a:ext cx="255577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373E48"/>
                </a:solidFill>
              </a:rPr>
              <a:t>ESRG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Embedded Systems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Research Group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7" cstate="print"/>
          <a:srcRect l="3813" r="37962" b="1449"/>
          <a:stretch>
            <a:fillRect/>
          </a:stretch>
        </p:blipFill>
        <p:spPr bwMode="auto">
          <a:xfrm>
            <a:off x="0" y="1196752"/>
            <a:ext cx="1115616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/>
  <p:txStyles>
    <p:titleStyle>
      <a:defPPr>
        <a:defRPr lang="pt-PT" sz="4400">
          <a:solidFill>
            <a:schemeClr val="tx1"/>
          </a:solidFill>
          <a:latin typeface="+mj-lt"/>
          <a:ea typeface="+mj-ea"/>
          <a:cs typeface="+mj-cs"/>
        </a:defRPr>
      </a:defPPr>
      <a:lvl1pPr algn="l" eaLnBrk="1" latinLnBrk="0" hangingPunct="1">
        <a:buNone/>
        <a:defRPr lang="pt-PT" sz="3600">
          <a:solidFill>
            <a:srgbClr val="373E48"/>
          </a:solidFill>
          <a:latin typeface="+mj-lt"/>
        </a:defRPr>
      </a:lvl1pPr>
    </p:titleStyle>
    <p:body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342900" indent="-342900" eaLnBrk="1" latinLnBrk="0" hangingPunct="1">
        <a:buChar char="•"/>
        <a:defRPr lang="pt-PT" sz="2800">
          <a:solidFill>
            <a:srgbClr val="373E48"/>
          </a:solidFill>
          <a:latin typeface="+mn-lt"/>
        </a:defRPr>
      </a:lvl1pPr>
      <a:lvl2pPr marL="742950" indent="-285750" eaLnBrk="1" hangingPunct="1">
        <a:buChar char="–"/>
        <a:defRPr lang="pt-PT" sz="2400">
          <a:solidFill>
            <a:srgbClr val="00A2D3"/>
          </a:solidFill>
          <a:latin typeface="+mn-lt"/>
        </a:defRPr>
      </a:lvl2pPr>
      <a:lvl3pPr marL="1143000" indent="-228600" eaLnBrk="1" hangingPunct="1">
        <a:buChar char="•"/>
        <a:defRPr lang="pt-PT" sz="2400">
          <a:solidFill>
            <a:srgbClr val="373E48"/>
          </a:solidFill>
          <a:latin typeface="+mn-lt"/>
        </a:defRPr>
      </a:lvl3pPr>
      <a:lvl4pPr marL="1600200" indent="-228600" eaLnBrk="1" hangingPunct="1">
        <a:buChar char="–"/>
        <a:defRPr lang="pt-PT" sz="2000">
          <a:latin typeface="+mn-lt"/>
        </a:defRPr>
      </a:lvl4pPr>
      <a:lvl5pPr marL="2057400" indent="-228600" eaLnBrk="1" hangingPunct="1">
        <a:buChar char="»"/>
        <a:defRPr lang="pt-PT" sz="2000">
          <a:latin typeface="+mn-lt"/>
        </a:defRPr>
      </a:lvl5pPr>
      <a:lvl6pPr marL="2514600" indent="-228600" eaLnBrk="1" hangingPunct="1">
        <a:buChar char="•"/>
        <a:defRPr lang="pt-PT" sz="2000"/>
      </a:lvl6pPr>
      <a:lvl7pPr marL="2971800" indent="-228600" eaLnBrk="1" hangingPunct="1">
        <a:buChar char="•"/>
        <a:defRPr lang="pt-PT" sz="2000"/>
      </a:lvl7pPr>
      <a:lvl8pPr marL="3429000" indent="-228600" eaLnBrk="1" hangingPunct="1">
        <a:buChar char="•"/>
        <a:defRPr lang="pt-PT" sz="2000"/>
      </a:lvl8pPr>
      <a:lvl9pPr marL="3886200" indent="-228600" eaLnBrk="1" hangingPunct="1">
        <a:buChar char="•"/>
        <a:defRPr lang="pt-PT" sz="2000"/>
      </a:lvl9pPr>
    </p:bodyStyle>
    <p:other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0" eaLnBrk="1" latinLnBrk="0" hangingPunct="1"/>
      <a:lvl2pPr marL="457200" eaLnBrk="1" hangingPunct="1"/>
      <a:lvl3pPr marL="914400" eaLnBrk="1" hangingPunct="1"/>
      <a:lvl4pPr marL="1371600" eaLnBrk="1" hangingPunct="1"/>
      <a:lvl5pPr marL="1828800" eaLnBrk="1" hangingPunct="1"/>
      <a:lvl6pPr marL="2286000" eaLnBrk="1" hangingPunct="1"/>
      <a:lvl7pPr marL="2743200" eaLnBrk="1" hangingPunct="1"/>
      <a:lvl8pPr marL="3200400" eaLnBrk="1" hangingPunct="1"/>
      <a:lvl9pPr marL="3657600" eaLnBrk="1" hangingPunct="1"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115616" y="2708921"/>
            <a:ext cx="4104456" cy="648072"/>
          </a:xfrm>
          <a:solidFill>
            <a:srgbClr val="373E48">
              <a:alpha val="46000"/>
            </a:srgbClr>
          </a:solidFill>
        </p:spPr>
        <p:txBody>
          <a:bodyPr/>
          <a:lstStyle/>
          <a:p>
            <a:r>
              <a:rPr lang="en-US" sz="3600" dirty="0"/>
              <a:t>Embedded Systems</a:t>
            </a:r>
            <a:endParaRPr lang="pt-PT" sz="3600" dirty="0"/>
          </a:p>
          <a:p>
            <a:endParaRPr lang="en-US" sz="3600" dirty="0"/>
          </a:p>
        </p:txBody>
      </p:sp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107129" y="3835854"/>
            <a:ext cx="7577814" cy="1470025"/>
          </a:xfrm>
        </p:spPr>
        <p:txBody>
          <a:bodyPr lIns="91440" tIns="45720" rIns="91440" bIns="45720" anchor="b" anchorCtr="0">
            <a:noAutofit/>
          </a:bodyPr>
          <a:lstStyle/>
          <a:p>
            <a:r>
              <a:rPr lang="pt-PT" sz="40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MDO – Marketing Digital Outdoor</a:t>
            </a:r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quarter" idx="10"/>
          </p:nvPr>
        </p:nvSpPr>
        <p:spPr>
          <a:xfrm>
            <a:off x="1115616" y="5301208"/>
            <a:ext cx="7632848" cy="865187"/>
          </a:xfrm>
          <a:solidFill>
            <a:srgbClr val="FFFFFF">
              <a:alpha val="65000"/>
            </a:srgbClr>
          </a:solidFill>
        </p:spPr>
        <p:txBody>
          <a:bodyPr lIns="91440" tIns="45720" rIns="91440" bIns="45720" anchor="ctr" anchorCtr="1">
            <a:noAutofit/>
          </a:bodyPr>
          <a:lstStyle/>
          <a:p>
            <a:pPr algn="ctr"/>
            <a:endParaRPr lang="pt-PT" sz="1800" b="1" dirty="0">
              <a:solidFill>
                <a:schemeClr val="tx1"/>
              </a:solidFill>
            </a:endParaRPr>
          </a:p>
        </p:txBody>
      </p:sp>
      <p:sp>
        <p:nvSpPr>
          <p:cNvPr id="9" name="Caixa de Texto 2"/>
          <p:cNvSpPr txBox="1">
            <a:spLocks noChangeArrowheads="1"/>
          </p:cNvSpPr>
          <p:nvPr/>
        </p:nvSpPr>
        <p:spPr bwMode="auto">
          <a:xfrm>
            <a:off x="1104485" y="2097357"/>
            <a:ext cx="5225588" cy="72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i="1" dirty="0">
                <a:latin typeface="Calibri"/>
                <a:cs typeface="Times New Roman"/>
              </a:rPr>
              <a:t>Design</a:t>
            </a:r>
            <a:endParaRPr lang="pt-PT" dirty="0"/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61E3FE8E-EBF5-4DBB-8659-6DD53976F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767712"/>
              </p:ext>
            </p:extLst>
          </p:nvPr>
        </p:nvGraphicFramePr>
        <p:xfrm>
          <a:off x="3255532" y="5412038"/>
          <a:ext cx="3620724" cy="731520"/>
        </p:xfrm>
        <a:graphic>
          <a:graphicData uri="http://schemas.openxmlformats.org/drawingml/2006/table">
            <a:tbl>
              <a:tblPr firstRow="1" bandRow="1"/>
              <a:tblGrid>
                <a:gridCol w="1810362">
                  <a:extLst>
                    <a:ext uri="{9D8B030D-6E8A-4147-A177-3AD203B41FA5}">
                      <a16:colId xmlns:a16="http://schemas.microsoft.com/office/drawing/2014/main" val="2809516166"/>
                    </a:ext>
                  </a:extLst>
                </a:gridCol>
                <a:gridCol w="1810362">
                  <a:extLst>
                    <a:ext uri="{9D8B030D-6E8A-4147-A177-3AD203B41FA5}">
                      <a16:colId xmlns:a16="http://schemas.microsoft.com/office/drawing/2014/main" val="3277170653"/>
                    </a:ext>
                  </a:extLst>
                </a:gridCol>
              </a:tblGrid>
              <a:tr h="241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PT" b="1" i="0" u="none" strike="noStrike" noProof="0" dirty="0">
                          <a:solidFill>
                            <a:schemeClr val="tx1"/>
                          </a:solidFill>
                          <a:latin typeface="Corbel"/>
                        </a:rPr>
                        <a:t>José Pires</a:t>
                      </a:r>
                      <a:endParaRPr lang="pt-PT" dirty="0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PT" b="1" i="0" u="none" strike="noStrike" noProof="0" dirty="0">
                          <a:solidFill>
                            <a:schemeClr val="tx1"/>
                          </a:solidFill>
                          <a:latin typeface="Corbel"/>
                        </a:rPr>
                        <a:t>A50178</a:t>
                      </a:r>
                      <a:endParaRPr lang="pt-PT" dirty="0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562545"/>
                  </a:ext>
                </a:extLst>
              </a:tr>
              <a:tr h="241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PT" b="1" i="0" u="none" strike="noStrike" noProof="0" dirty="0">
                          <a:solidFill>
                            <a:schemeClr val="tx1"/>
                          </a:solidFill>
                          <a:latin typeface="Corbel"/>
                        </a:rPr>
                        <a:t>Hugo Freitas</a:t>
                      </a:r>
                      <a:endParaRPr lang="pt-PT" dirty="0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PT" b="1" i="0" u="none" strike="noStrike" noProof="0" dirty="0">
                          <a:solidFill>
                            <a:schemeClr val="tx1"/>
                          </a:solidFill>
                          <a:latin typeface="Corbel"/>
                        </a:rPr>
                        <a:t>A88258</a:t>
                      </a:r>
                      <a:endParaRPr lang="pt-PT" dirty="0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990542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DB14721-1212-C440-BE29-CC98E6C9D9B0}"/>
              </a:ext>
            </a:extLst>
          </p:cNvPr>
          <p:cNvSpPr txBox="1"/>
          <p:nvPr/>
        </p:nvSpPr>
        <p:spPr>
          <a:xfrm>
            <a:off x="2207413" y="5549170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2000" b="1" dirty="0"/>
              <a:t>Group 8: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2C2390-66C5-417A-A63E-9C0042C7E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124744"/>
            <a:ext cx="7597352" cy="5760640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pt-PT" sz="4800" b="1" dirty="0">
                <a:solidFill>
                  <a:schemeClr val="tx1"/>
                </a:solidFill>
              </a:rPr>
              <a:t>2. </a:t>
            </a:r>
            <a:r>
              <a:rPr lang="pt-PT" sz="4800" b="1" dirty="0" err="1">
                <a:solidFill>
                  <a:schemeClr val="tx1"/>
                </a:solidFill>
              </a:rPr>
              <a:t>Theoretical</a:t>
            </a:r>
            <a:r>
              <a:rPr lang="pt-PT" sz="4800" b="1" dirty="0">
                <a:solidFill>
                  <a:schemeClr val="tx1"/>
                </a:solidFill>
              </a:rPr>
              <a:t> </a:t>
            </a:r>
            <a:r>
              <a:rPr lang="pt-PT" sz="4800" b="1" dirty="0" err="1">
                <a:solidFill>
                  <a:schemeClr val="tx1"/>
                </a:solidFill>
              </a:rPr>
              <a:t>Foundations</a:t>
            </a:r>
            <a:endParaRPr lang="en-US" sz="4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8748-E714-49FF-847C-51929D3D7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3433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8748-E714-49FF-847C-51929D3D7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100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41B45-61FC-44A4-A48A-A12027CB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324" y="1366552"/>
            <a:ext cx="4560671" cy="515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97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PT" b="1" dirty="0" err="1"/>
              <a:t>Theoretical</a:t>
            </a:r>
            <a:r>
              <a:rPr lang="pt-PT" b="1" dirty="0"/>
              <a:t> </a:t>
            </a:r>
            <a:r>
              <a:rPr lang="pt-PT" b="1" dirty="0" err="1"/>
              <a:t>Foundations</a:t>
            </a:r>
            <a:br>
              <a:rPr lang="pt-PT" dirty="0"/>
            </a:br>
            <a:r>
              <a:rPr lang="pt-PT" dirty="0" err="1"/>
              <a:t>Scenting</a:t>
            </a:r>
            <a:r>
              <a:rPr lang="pt-PT" dirty="0"/>
              <a:t> Technologies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en-GB" sz="2400" dirty="0"/>
              <a:t>These are all the topics that are addressed in this project: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GB" sz="2800" dirty="0"/>
              <a:t>Project Methodology;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GB" sz="2800" dirty="0"/>
              <a:t>Concurrency;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GB" sz="2800" dirty="0"/>
              <a:t>Threads </a:t>
            </a:r>
            <a:r>
              <a:rPr lang="en-GB" sz="2800" i="1" dirty="0"/>
              <a:t>versus</a:t>
            </a:r>
            <a:r>
              <a:rPr lang="en-GB" sz="2800" dirty="0"/>
              <a:t> processes;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GB" sz="2800" dirty="0"/>
              <a:t>Communications;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GB" sz="2800" dirty="0"/>
              <a:t>Daemons;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GB" sz="2800" dirty="0"/>
              <a:t>Device Drivers;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GB" sz="2800" dirty="0"/>
              <a:t>Build systems and </a:t>
            </a:r>
            <a:r>
              <a:rPr lang="en-GB" sz="2800" dirty="0" err="1"/>
              <a:t>Makefiles</a:t>
            </a:r>
            <a:r>
              <a:rPr lang="en-GB" sz="2800" dirty="0"/>
              <a:t>;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GB" sz="2800" dirty="0"/>
              <a:t>Source code documentation;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941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PT" b="1" dirty="0" err="1"/>
              <a:t>Theoretical</a:t>
            </a:r>
            <a:r>
              <a:rPr lang="pt-PT" b="1" dirty="0"/>
              <a:t> </a:t>
            </a:r>
            <a:r>
              <a:rPr lang="pt-PT" b="1" dirty="0" err="1"/>
              <a:t>Foundations</a:t>
            </a:r>
            <a:br>
              <a:rPr lang="pt-PT" dirty="0"/>
            </a:br>
            <a:r>
              <a:rPr lang="pt-PT" dirty="0" err="1"/>
              <a:t>Scenting</a:t>
            </a:r>
            <a:r>
              <a:rPr lang="pt-PT" dirty="0"/>
              <a:t> Technologies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en-GB" sz="2400" dirty="0"/>
              <a:t>These are all the topics that are addressed in this project:</a:t>
            </a:r>
          </a:p>
          <a:p>
            <a:pPr marL="857250" lvl="1" indent="-457200" algn="just">
              <a:buFont typeface="+mj-lt"/>
              <a:buAutoNum type="arabicPeriod" startAt="9"/>
            </a:pPr>
            <a:r>
              <a:rPr lang="en-GB" b="1" u="sng" dirty="0"/>
              <a:t>Scenting Technologies;</a:t>
            </a:r>
          </a:p>
          <a:p>
            <a:pPr marL="857250" lvl="1" indent="-457200" algn="just">
              <a:buFont typeface="+mj-lt"/>
              <a:buAutoNum type="arabicPeriod" startAt="9"/>
            </a:pPr>
            <a:r>
              <a:rPr lang="en-GB" b="1" u="sng" dirty="0"/>
              <a:t>Computer Vision;</a:t>
            </a:r>
          </a:p>
          <a:p>
            <a:pPr marL="857250" lvl="1" indent="-457200" algn="just">
              <a:buFont typeface="+mj-lt"/>
              <a:buAutoNum type="arabicPeriod" startAt="9"/>
            </a:pPr>
            <a:r>
              <a:rPr lang="en-GB" b="1" u="sng" dirty="0"/>
              <a:t>RDBMS;</a:t>
            </a:r>
          </a:p>
          <a:p>
            <a:pPr marL="857250" lvl="1" indent="-457200" algn="just">
              <a:buFont typeface="+mj-lt"/>
              <a:buAutoNum type="arabicPeriod" startAt="9"/>
            </a:pPr>
            <a:r>
              <a:rPr lang="en-GB" b="1" u="sng" dirty="0"/>
              <a:t>Motion Detection;</a:t>
            </a:r>
          </a:p>
          <a:p>
            <a:pPr marL="857250" lvl="1" indent="-457200" algn="just">
              <a:buFont typeface="+mj-lt"/>
              <a:buAutoNum type="arabicPeriod" startAt="9"/>
            </a:pPr>
            <a:r>
              <a:rPr lang="en-GB" b="1" u="sng" dirty="0"/>
              <a:t>Camera Recording and codecs;</a:t>
            </a:r>
          </a:p>
          <a:p>
            <a:pPr marL="857250" lvl="1" indent="-457200" algn="just">
              <a:buFont typeface="+mj-lt"/>
              <a:buAutoNum type="arabicPeriod" startAt="9"/>
            </a:pPr>
            <a:r>
              <a:rPr lang="en-GB" b="1" u="sng" dirty="0"/>
              <a:t>Image filtering;</a:t>
            </a:r>
          </a:p>
          <a:p>
            <a:pPr marL="857250" lvl="1" indent="-457200" algn="just">
              <a:buFont typeface="+mj-lt"/>
              <a:buAutoNum type="arabicPeriod" startAt="9"/>
            </a:pPr>
            <a:r>
              <a:rPr lang="en-GB" b="1" u="sng" dirty="0"/>
              <a:t>GIF Generation;</a:t>
            </a:r>
          </a:p>
          <a:p>
            <a:pPr marL="857250" lvl="1" indent="-457200" algn="just">
              <a:buFont typeface="+mj-lt"/>
              <a:buAutoNum type="arabicPeriod" startAt="9"/>
            </a:pPr>
            <a:r>
              <a:rPr lang="en-GB" b="1" u="sng" dirty="0"/>
              <a:t>Social Media APIs</a:t>
            </a:r>
          </a:p>
          <a:p>
            <a:pPr marL="857250" lvl="1" indent="-457200" algn="just">
              <a:buFont typeface="+mj-lt"/>
              <a:buAutoNum type="arabicPeriod" startAt="9"/>
            </a:pPr>
            <a:r>
              <a:rPr lang="en-GB" b="1" u="sng" dirty="0"/>
              <a:t>UI Framework</a:t>
            </a:r>
          </a:p>
          <a:p>
            <a:pPr marL="857250" lvl="1" indent="-457200" algn="just">
              <a:buFont typeface="+mj-lt"/>
              <a:buAutoNum type="arabicPeriod" startAt="9"/>
            </a:pPr>
            <a:r>
              <a:rPr lang="en-GB" b="1" u="sng" dirty="0"/>
              <a:t>File transfer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522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PT" b="1" dirty="0" err="1"/>
              <a:t>Theoretical</a:t>
            </a:r>
            <a:r>
              <a:rPr lang="pt-PT" b="1" dirty="0"/>
              <a:t> </a:t>
            </a:r>
            <a:r>
              <a:rPr lang="pt-PT" b="1" dirty="0" err="1"/>
              <a:t>Foundations</a:t>
            </a:r>
            <a:br>
              <a:rPr lang="pt-PT" dirty="0"/>
            </a:br>
            <a:r>
              <a:rPr lang="pt-PT" dirty="0" err="1"/>
              <a:t>Scenting</a:t>
            </a:r>
            <a:r>
              <a:rPr lang="pt-PT" dirty="0"/>
              <a:t> Technologies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741368" cy="551723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400" dirty="0"/>
              <a:t>A scenting technology transforms an aromatic liquid into a gaseous fluid that can be conveyed through the air and be captured by human olfactory sense, usually for therapeutic or marketing purposes.</a:t>
            </a:r>
          </a:p>
          <a:p>
            <a:pPr algn="just"/>
            <a:r>
              <a:rPr lang="en-US" sz="2400" b="1" u="sng" dirty="0"/>
              <a:t>Types</a:t>
            </a:r>
            <a:r>
              <a:rPr lang="en-US" sz="2400" dirty="0"/>
              <a:t>:</a:t>
            </a:r>
          </a:p>
          <a:p>
            <a:pPr lvl="1" algn="just"/>
            <a:r>
              <a:rPr lang="en-US" sz="2000" dirty="0"/>
              <a:t>Thermalization</a:t>
            </a:r>
          </a:p>
          <a:p>
            <a:pPr lvl="2" algn="just"/>
            <a:r>
              <a:rPr lang="en-US" sz="2000" dirty="0"/>
              <a:t>Heat source to induce evaporation</a:t>
            </a:r>
          </a:p>
          <a:p>
            <a:pPr lvl="2" algn="just"/>
            <a:r>
              <a:rPr lang="en-US" sz="2000" dirty="0"/>
              <a:t>Causes adulteration of the fragrance</a:t>
            </a:r>
          </a:p>
          <a:p>
            <a:pPr lvl="2" algn="just"/>
            <a:r>
              <a:rPr lang="en-US" sz="2000" dirty="0"/>
              <a:t>Energy intensive process</a:t>
            </a:r>
          </a:p>
          <a:p>
            <a:pPr lvl="1" algn="just"/>
            <a:r>
              <a:rPr lang="en-US" sz="2000" dirty="0"/>
              <a:t>Evaporation</a:t>
            </a:r>
          </a:p>
          <a:p>
            <a:pPr lvl="2" algn="just"/>
            <a:r>
              <a:rPr lang="en-US" sz="2000" dirty="0"/>
              <a:t>Natural evaporation of the chemicals</a:t>
            </a:r>
          </a:p>
          <a:p>
            <a:pPr lvl="2" algn="just"/>
            <a:r>
              <a:rPr lang="en-US" sz="2000" dirty="0"/>
              <a:t>Too slow</a:t>
            </a:r>
          </a:p>
          <a:p>
            <a:pPr lvl="1" algn="just"/>
            <a:r>
              <a:rPr lang="en-US" sz="2000" dirty="0"/>
              <a:t>Atomization</a:t>
            </a:r>
          </a:p>
          <a:p>
            <a:pPr lvl="2" algn="just"/>
            <a:r>
              <a:rPr lang="en-US" sz="2000" dirty="0"/>
              <a:t>Ultrasonic: </a:t>
            </a:r>
          </a:p>
          <a:p>
            <a:pPr lvl="3" algn="just"/>
            <a:r>
              <a:rPr lang="en-US" sz="1600" dirty="0"/>
              <a:t>use water</a:t>
            </a:r>
          </a:p>
          <a:p>
            <a:pPr lvl="3" algn="just"/>
            <a:r>
              <a:rPr lang="en-US" sz="1600" dirty="0"/>
              <a:t>Simpler</a:t>
            </a:r>
          </a:p>
          <a:p>
            <a:pPr lvl="3" algn="just"/>
            <a:r>
              <a:rPr lang="en-US" sz="1600" dirty="0"/>
              <a:t>cheaper</a:t>
            </a:r>
          </a:p>
          <a:p>
            <a:pPr lvl="2" algn="just"/>
            <a:r>
              <a:rPr lang="en-US" sz="2000" dirty="0"/>
              <a:t>Nebulizers: </a:t>
            </a:r>
          </a:p>
          <a:p>
            <a:pPr lvl="3" algn="just"/>
            <a:r>
              <a:rPr lang="en-US" sz="1600" dirty="0"/>
              <a:t>don’t use water</a:t>
            </a:r>
          </a:p>
          <a:p>
            <a:pPr lvl="3" algn="just"/>
            <a:r>
              <a:rPr lang="en-US" sz="1600" dirty="0"/>
              <a:t>Don’t cause adulteration of the fragrance</a:t>
            </a:r>
          </a:p>
          <a:p>
            <a:pPr lvl="3" algn="just"/>
            <a:r>
              <a:rPr lang="en-US" sz="1600" dirty="0"/>
              <a:t>More expensive and more costly</a:t>
            </a:r>
          </a:p>
          <a:p>
            <a:pPr marL="914400" lvl="2" indent="0" algn="just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0383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PT" b="1" dirty="0" err="1"/>
              <a:t>Theoretical</a:t>
            </a:r>
            <a:r>
              <a:rPr lang="pt-PT" b="1" dirty="0"/>
              <a:t> </a:t>
            </a:r>
            <a:r>
              <a:rPr lang="pt-PT" b="1" dirty="0" err="1"/>
              <a:t>Foundations</a:t>
            </a:r>
            <a:br>
              <a:rPr lang="pt-PT" dirty="0"/>
            </a:br>
            <a:r>
              <a:rPr lang="pt-PT" dirty="0" err="1"/>
              <a:t>Scenting</a:t>
            </a:r>
            <a:r>
              <a:rPr lang="pt-PT" dirty="0"/>
              <a:t> Technologies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/>
              <a:t>Ultrasonic Diffusion:</a:t>
            </a:r>
          </a:p>
          <a:p>
            <a:pPr lvl="1" algn="just"/>
            <a:r>
              <a:rPr lang="en-US" sz="2000" dirty="0"/>
              <a:t>high frequency stimuli (&gt;20 kHz) to brake down water molecules into droplets, producing mist, diffusing the oils into the air. </a:t>
            </a:r>
          </a:p>
          <a:p>
            <a:pPr lvl="1" algn="just"/>
            <a:r>
              <a:rPr lang="en-US" sz="2000" dirty="0"/>
              <a:t>Accomplished using micro-mesh piezoelectric </a:t>
            </a:r>
            <a:r>
              <a:rPr lang="pt-PT" sz="2000" dirty="0" err="1"/>
              <a:t>transducers</a:t>
            </a:r>
            <a:r>
              <a:rPr lang="pt-PT" sz="2000" dirty="0"/>
              <a:t>.</a:t>
            </a:r>
            <a:endParaRPr lang="en-GB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14</a:t>
            </a:fld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50B73BD-2E76-408F-81FE-E4EF850CA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52" y="3068960"/>
            <a:ext cx="3629025" cy="2733675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01C86F5-5FB2-4737-A660-45E61E624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39" y="3068960"/>
            <a:ext cx="3922522" cy="241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98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PT" b="1" dirty="0" err="1"/>
              <a:t>Theoretical</a:t>
            </a:r>
            <a:r>
              <a:rPr lang="pt-PT" b="1" dirty="0"/>
              <a:t> </a:t>
            </a:r>
            <a:r>
              <a:rPr lang="pt-PT" b="1" dirty="0" err="1"/>
              <a:t>Foundations</a:t>
            </a:r>
            <a:br>
              <a:rPr lang="pt-PT" dirty="0"/>
            </a:br>
            <a:r>
              <a:rPr lang="pt-PT" dirty="0" err="1"/>
              <a:t>Scenting</a:t>
            </a:r>
            <a:r>
              <a:rPr lang="pt-PT" dirty="0"/>
              <a:t> Technologies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/>
              <a:t>Ultrasonic Diffusion:</a:t>
            </a:r>
          </a:p>
          <a:p>
            <a:pPr lvl="1" algn="just"/>
            <a:r>
              <a:rPr lang="en-US" sz="2000" dirty="0"/>
              <a:t>high frequency stimuli (&gt;20 kHz) to brake down water molecules into droplets, producing mist, diffusing the oils into the air. </a:t>
            </a:r>
          </a:p>
          <a:p>
            <a:pPr lvl="1" algn="just"/>
            <a:r>
              <a:rPr lang="en-US" sz="2000" dirty="0"/>
              <a:t>Accomplished using micro-mesh piezoelectric </a:t>
            </a:r>
            <a:r>
              <a:rPr lang="pt-PT" sz="2000" dirty="0" err="1"/>
              <a:t>transducers</a:t>
            </a:r>
            <a:r>
              <a:rPr lang="pt-PT" sz="2000" dirty="0"/>
              <a:t>.</a:t>
            </a:r>
            <a:endParaRPr lang="en-GB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15</a:t>
            </a:fld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50B73BD-2E76-408F-81FE-E4EF850CA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52" y="3068960"/>
            <a:ext cx="3629025" cy="2733675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4E900B9D-5EA2-49AC-A383-184F548E2E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153" y="3068960"/>
            <a:ext cx="4061806" cy="229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68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Transformation of data from a still image or video camera into either a decision or a new representation to achieve some particular goal </a:t>
            </a:r>
            <a:r>
              <a:rPr lang="pt-PT" sz="2400" dirty="0"/>
              <a:t>[36].</a:t>
            </a:r>
          </a:p>
          <a:p>
            <a:pPr algn="just"/>
            <a:r>
              <a:rPr lang="pt-PT" sz="2400" b="1" dirty="0" err="1"/>
              <a:t>Computer</a:t>
            </a:r>
            <a:r>
              <a:rPr lang="pt-PT" sz="2400" b="1" dirty="0"/>
              <a:t> </a:t>
            </a:r>
            <a:r>
              <a:rPr lang="pt-PT" sz="2400" b="1" dirty="0" err="1"/>
              <a:t>vision</a:t>
            </a:r>
            <a:r>
              <a:rPr lang="pt-PT" sz="2400" b="1" dirty="0"/>
              <a:t> </a:t>
            </a:r>
            <a:r>
              <a:rPr lang="pt-PT" sz="2400" b="1" dirty="0" err="1"/>
              <a:t>framework</a:t>
            </a:r>
            <a:endParaRPr lang="en-GB" sz="700" dirty="0"/>
          </a:p>
          <a:p>
            <a:pPr lvl="1" algn="just"/>
            <a:r>
              <a:rPr lang="en-GB" sz="2000" b="1" dirty="0"/>
              <a:t>OpenCV: </a:t>
            </a:r>
            <a:r>
              <a:rPr lang="en-US" sz="2000" dirty="0"/>
              <a:t>it is an open-source computer vision and machine learning software library, built to provide a common infrastructure for computer vision applications and accelerate the use of machine perception </a:t>
            </a:r>
            <a:r>
              <a:rPr lang="pt-PT" sz="2000" dirty="0"/>
              <a:t>in </a:t>
            </a:r>
            <a:r>
              <a:rPr lang="pt-PT" sz="2000" dirty="0" err="1"/>
              <a:t>commercial</a:t>
            </a:r>
            <a:r>
              <a:rPr lang="pt-PT" sz="2000" dirty="0"/>
              <a:t> </a:t>
            </a:r>
            <a:r>
              <a:rPr lang="pt-PT" sz="2000" dirty="0" err="1"/>
              <a:t>products</a:t>
            </a:r>
            <a:r>
              <a:rPr lang="pt-PT" sz="2000" dirty="0"/>
              <a:t>.</a:t>
            </a:r>
            <a:endParaRPr lang="pt-PT" sz="3600" b="1" dirty="0"/>
          </a:p>
          <a:p>
            <a:pPr algn="just"/>
            <a:r>
              <a:rPr lang="pt-PT" sz="2400" b="1" dirty="0"/>
              <a:t>Face </a:t>
            </a:r>
            <a:r>
              <a:rPr lang="pt-PT" sz="2400" b="1" dirty="0" err="1"/>
              <a:t>detection</a:t>
            </a:r>
            <a:endParaRPr lang="pt-PT" sz="2400" b="1" dirty="0"/>
          </a:p>
          <a:p>
            <a:pPr lvl="1" algn="just"/>
            <a:r>
              <a:rPr lang="en-US" sz="2000" dirty="0"/>
              <a:t>Recent studies [47, 48] show that face detection can be further improved by using deep learning, leveraging the high capacity of deep convolutional networks.</a:t>
            </a:r>
            <a:endParaRPr lang="pt-PT" sz="4000" b="1" dirty="0"/>
          </a:p>
          <a:p>
            <a:pPr algn="just"/>
            <a:endParaRPr lang="en-GB" sz="600" dirty="0"/>
          </a:p>
          <a:p>
            <a:pPr marL="457200" lvl="1" indent="0" algn="just">
              <a:buNone/>
            </a:pPr>
            <a:endParaRPr lang="pt-P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16</a:t>
            </a:fld>
            <a:endParaRPr lang="en-GB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8B2FC498-9B23-437A-8B91-E42E66C8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 err="1"/>
              <a:t>Theoretical</a:t>
            </a:r>
            <a:r>
              <a:rPr lang="pt-PT" b="1" dirty="0"/>
              <a:t> </a:t>
            </a:r>
            <a:r>
              <a:rPr lang="pt-PT" b="1" dirty="0" err="1"/>
              <a:t>Foundations</a:t>
            </a:r>
            <a:br>
              <a:rPr lang="pt-PT" dirty="0"/>
            </a:br>
            <a:r>
              <a:rPr lang="pt-PT" dirty="0" err="1"/>
              <a:t>Computer</a:t>
            </a:r>
            <a:r>
              <a:rPr lang="pt-PT" dirty="0"/>
              <a:t> </a:t>
            </a:r>
            <a:r>
              <a:rPr lang="pt-PT" dirty="0" err="1"/>
              <a:t>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652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pt-PT" sz="2400" b="1" dirty="0" err="1"/>
              <a:t>Haar</a:t>
            </a:r>
            <a:r>
              <a:rPr lang="pt-PT" sz="2400" b="1" dirty="0"/>
              <a:t> </a:t>
            </a:r>
            <a:r>
              <a:rPr lang="pt-PT" sz="2400" b="1" dirty="0" err="1"/>
              <a:t>Cascade</a:t>
            </a:r>
            <a:r>
              <a:rPr lang="pt-PT" sz="2400" b="1" dirty="0"/>
              <a:t> </a:t>
            </a:r>
            <a:r>
              <a:rPr lang="pt-PT" sz="2400" b="1" dirty="0" err="1"/>
              <a:t>classifier</a:t>
            </a:r>
            <a:endParaRPr lang="pt-PT" sz="4000" b="1" dirty="0"/>
          </a:p>
          <a:p>
            <a:endParaRPr lang="en-GB" sz="600" dirty="0"/>
          </a:p>
          <a:p>
            <a:pPr marL="457200" lvl="1" indent="0">
              <a:buNone/>
            </a:pPr>
            <a:endParaRPr lang="pt-P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17</a:t>
            </a:fld>
            <a:endParaRPr lang="en-GB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8B2FC498-9B23-437A-8B91-E42E66C8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 err="1"/>
              <a:t>Theoretical</a:t>
            </a:r>
            <a:r>
              <a:rPr lang="pt-PT" b="1" dirty="0"/>
              <a:t> </a:t>
            </a:r>
            <a:r>
              <a:rPr lang="pt-PT" b="1" dirty="0" err="1"/>
              <a:t>Foundations</a:t>
            </a:r>
            <a:br>
              <a:rPr lang="pt-PT" dirty="0"/>
            </a:br>
            <a:r>
              <a:rPr lang="pt-PT" dirty="0" err="1"/>
              <a:t>Computer</a:t>
            </a:r>
            <a:r>
              <a:rPr lang="pt-PT" dirty="0"/>
              <a:t> </a:t>
            </a:r>
            <a:r>
              <a:rPr lang="pt-PT" dirty="0" err="1"/>
              <a:t>Vision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705B92-3095-4C9F-A9D1-A5F559A1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18" y="2148382"/>
            <a:ext cx="3467810" cy="293680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BA68C03-00DF-412A-A622-F6D1B3AD2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723" y="2181672"/>
            <a:ext cx="4016826" cy="279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15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pt-PT" sz="2400" b="1" dirty="0" err="1"/>
              <a:t>Haar</a:t>
            </a:r>
            <a:r>
              <a:rPr lang="pt-PT" sz="2400" b="1" dirty="0"/>
              <a:t> </a:t>
            </a:r>
            <a:r>
              <a:rPr lang="pt-PT" sz="2400" b="1" dirty="0" err="1"/>
              <a:t>Cascade</a:t>
            </a:r>
            <a:r>
              <a:rPr lang="pt-PT" sz="2400" b="1" dirty="0"/>
              <a:t> </a:t>
            </a:r>
            <a:r>
              <a:rPr lang="pt-PT" sz="2400" b="1" dirty="0" err="1"/>
              <a:t>classifier</a:t>
            </a:r>
            <a:endParaRPr lang="pt-PT" sz="4000" b="1" dirty="0"/>
          </a:p>
          <a:p>
            <a:endParaRPr lang="en-GB" sz="600" dirty="0"/>
          </a:p>
          <a:p>
            <a:pPr marL="457200" lvl="1" indent="0">
              <a:buNone/>
            </a:pPr>
            <a:endParaRPr lang="pt-P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18</a:t>
            </a:fld>
            <a:endParaRPr lang="en-GB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8B2FC498-9B23-437A-8B91-E42E66C8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 err="1"/>
              <a:t>Theoretical</a:t>
            </a:r>
            <a:r>
              <a:rPr lang="pt-PT" b="1" dirty="0"/>
              <a:t> </a:t>
            </a:r>
            <a:r>
              <a:rPr lang="pt-PT" b="1" dirty="0" err="1"/>
              <a:t>Foundations</a:t>
            </a:r>
            <a:br>
              <a:rPr lang="pt-PT" dirty="0"/>
            </a:br>
            <a:r>
              <a:rPr lang="pt-PT" dirty="0" err="1"/>
              <a:t>Computer</a:t>
            </a:r>
            <a:r>
              <a:rPr lang="pt-PT" dirty="0"/>
              <a:t> </a:t>
            </a:r>
            <a:r>
              <a:rPr lang="pt-PT" dirty="0" err="1"/>
              <a:t>Vision</a:t>
            </a:r>
            <a:endParaRPr lang="en-US" dirty="0"/>
          </a:p>
        </p:txBody>
      </p:sp>
      <p:pic>
        <p:nvPicPr>
          <p:cNvPr id="3" name="Picture 2" descr="Box and whisker chart&#10;&#10;Description automatically generated">
            <a:extLst>
              <a:ext uri="{FF2B5EF4-FFF2-40B4-BE49-F238E27FC236}">
                <a16:creationId xmlns:a16="http://schemas.microsoft.com/office/drawing/2014/main" id="{DFF7B12A-A62B-4D3D-88AD-2BC5BC949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844824"/>
            <a:ext cx="4418475" cy="299341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0EF1FC3-2EF0-48CD-B235-6D8535068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50" y="4847725"/>
            <a:ext cx="66675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7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pt-PT" sz="2400" b="1" dirty="0" err="1"/>
              <a:t>Hand</a:t>
            </a:r>
            <a:r>
              <a:rPr lang="pt-PT" sz="2400" b="1" dirty="0"/>
              <a:t> </a:t>
            </a:r>
            <a:r>
              <a:rPr lang="pt-PT" sz="2400" b="1" dirty="0" err="1"/>
              <a:t>Gesture</a:t>
            </a:r>
            <a:r>
              <a:rPr lang="pt-PT" sz="2400" b="1" dirty="0"/>
              <a:t> </a:t>
            </a:r>
            <a:r>
              <a:rPr lang="pt-PT" sz="2400" b="1" dirty="0" err="1"/>
              <a:t>Recognition</a:t>
            </a:r>
            <a:endParaRPr lang="pt-PT" sz="4000" b="1" dirty="0"/>
          </a:p>
          <a:p>
            <a:endParaRPr lang="en-GB" sz="600" dirty="0"/>
          </a:p>
          <a:p>
            <a:pPr marL="457200" lvl="1" indent="0">
              <a:buNone/>
            </a:pPr>
            <a:endParaRPr lang="pt-P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19</a:t>
            </a:fld>
            <a:endParaRPr lang="en-GB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8B2FC498-9B23-437A-8B91-E42E66C8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 err="1"/>
              <a:t>Theoretical</a:t>
            </a:r>
            <a:r>
              <a:rPr lang="pt-PT" b="1" dirty="0"/>
              <a:t> </a:t>
            </a:r>
            <a:r>
              <a:rPr lang="pt-PT" b="1" dirty="0" err="1"/>
              <a:t>Foundations</a:t>
            </a:r>
            <a:br>
              <a:rPr lang="pt-PT" dirty="0"/>
            </a:br>
            <a:r>
              <a:rPr lang="pt-PT" dirty="0" err="1"/>
              <a:t>Computer</a:t>
            </a:r>
            <a:r>
              <a:rPr lang="pt-PT" dirty="0"/>
              <a:t> </a:t>
            </a:r>
            <a:r>
              <a:rPr lang="pt-PT" dirty="0" err="1"/>
              <a:t>Vision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582FCF-6941-4721-9B21-C89C8525F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492896"/>
            <a:ext cx="628825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87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2C2390-66C5-417A-A63E-9C0042C7E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124744"/>
            <a:ext cx="7597352" cy="5760640"/>
          </a:xfrm>
        </p:spPr>
        <p:txBody>
          <a:bodyPr lIns="91440" tIns="45720" rIns="91440" bIns="45720" anchor="t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b="1" dirty="0">
                <a:solidFill>
                  <a:schemeClr val="tx1"/>
                </a:solidFill>
              </a:rPr>
              <a:t>Recap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Problem statement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Analysis – System Overview</a:t>
            </a:r>
          </a:p>
          <a:p>
            <a:pPr lvl="1"/>
            <a:endParaRPr lang="en-US" sz="3000" dirty="0">
              <a:solidFill>
                <a:schemeClr val="tx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b="1" dirty="0">
                <a:solidFill>
                  <a:schemeClr val="tx1"/>
                </a:solidFill>
              </a:rPr>
              <a:t>Theoretical Foundations</a:t>
            </a:r>
          </a:p>
          <a:p>
            <a:endParaRPr lang="en-US" sz="3600" b="1" dirty="0">
              <a:solidFill>
                <a:schemeClr val="tx1"/>
              </a:solidFill>
            </a:endParaRPr>
          </a:p>
          <a:p>
            <a:pPr marL="742950" indent="-742950">
              <a:buFont typeface="+mj-lt"/>
              <a:buAutoNum type="arabicPeriod" startAt="3"/>
            </a:pPr>
            <a:r>
              <a:rPr lang="en-US" sz="3600" b="1" dirty="0">
                <a:solidFill>
                  <a:schemeClr val="tx1"/>
                </a:solidFill>
              </a:rPr>
              <a:t>Design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HW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SW</a:t>
            </a:r>
            <a:endParaRPr lang="en-US" sz="3600" b="1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Agenda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8748-E714-49FF-847C-51929D3D7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579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2340768" cy="5517232"/>
          </a:xfrm>
        </p:spPr>
        <p:txBody>
          <a:bodyPr>
            <a:normAutofit/>
          </a:bodyPr>
          <a:lstStyle/>
          <a:p>
            <a:pPr algn="just"/>
            <a:r>
              <a:rPr lang="pt-PT" sz="2400" b="1" dirty="0"/>
              <a:t>Hand Gesture Recognition</a:t>
            </a:r>
            <a:endParaRPr lang="pt-PT" sz="4000" b="1" dirty="0"/>
          </a:p>
          <a:p>
            <a:endParaRPr lang="en-GB" sz="600" dirty="0"/>
          </a:p>
          <a:p>
            <a:pPr marL="457200" lvl="1" indent="0">
              <a:buNone/>
            </a:pPr>
            <a:endParaRPr lang="pt-P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20</a:t>
            </a:fld>
            <a:endParaRPr lang="en-GB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8B2FC498-9B23-437A-8B91-E42E66C8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 err="1"/>
              <a:t>Theoretical</a:t>
            </a:r>
            <a:r>
              <a:rPr lang="pt-PT" b="1" dirty="0"/>
              <a:t> </a:t>
            </a:r>
            <a:r>
              <a:rPr lang="pt-PT" b="1" dirty="0" err="1"/>
              <a:t>Foundations</a:t>
            </a:r>
            <a:br>
              <a:rPr lang="pt-PT" dirty="0"/>
            </a:br>
            <a:r>
              <a:rPr lang="pt-PT" dirty="0" err="1"/>
              <a:t>Computer</a:t>
            </a:r>
            <a:r>
              <a:rPr lang="pt-PT" dirty="0"/>
              <a:t> </a:t>
            </a:r>
            <a:r>
              <a:rPr lang="pt-PT" dirty="0" err="1"/>
              <a:t>Vision</a:t>
            </a:r>
            <a:endParaRPr lang="en-US" dirty="0"/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224321A-63F6-4F76-913C-10E398A20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268760"/>
            <a:ext cx="5171714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91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pt-PT" sz="2400" b="1" dirty="0" err="1"/>
              <a:t>Levels</a:t>
            </a:r>
            <a:r>
              <a:rPr lang="pt-PT" sz="2400" b="1" dirty="0"/>
              <a:t> </a:t>
            </a:r>
            <a:r>
              <a:rPr lang="pt-PT" sz="2400" b="1" dirty="0" err="1"/>
              <a:t>of</a:t>
            </a:r>
            <a:r>
              <a:rPr lang="pt-PT" sz="2400" b="1" dirty="0"/>
              <a:t> </a:t>
            </a:r>
            <a:r>
              <a:rPr lang="pt-PT" sz="2400" b="1" dirty="0" err="1"/>
              <a:t>abstraction</a:t>
            </a:r>
            <a:endParaRPr lang="en-GB" sz="600" b="1" dirty="0"/>
          </a:p>
          <a:p>
            <a:pPr marL="457200" lvl="1" indent="0">
              <a:buNone/>
            </a:pPr>
            <a:endParaRPr lang="pt-P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21</a:t>
            </a:fld>
            <a:endParaRPr lang="en-GB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8B2FC498-9B23-437A-8B91-E42E66C8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 err="1"/>
              <a:t>Theoretical</a:t>
            </a:r>
            <a:r>
              <a:rPr lang="pt-PT" b="1" dirty="0"/>
              <a:t> </a:t>
            </a:r>
            <a:r>
              <a:rPr lang="pt-PT" b="1" dirty="0" err="1"/>
              <a:t>Foundations</a:t>
            </a:r>
            <a:br>
              <a:rPr lang="pt-PT" dirty="0"/>
            </a:br>
            <a:r>
              <a:rPr lang="pt-PT" dirty="0"/>
              <a:t>RDBMS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A1CDFD5-AF44-4EA5-BF8D-AA1ED5DE1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204864"/>
            <a:ext cx="6552728" cy="322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4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pt-PT" b="1" dirty="0"/>
              <a:t>Structure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22</a:t>
            </a:fld>
            <a:endParaRPr lang="en-GB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8B2FC498-9B23-437A-8B91-E42E66C8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 err="1"/>
              <a:t>Theoretical</a:t>
            </a:r>
            <a:r>
              <a:rPr lang="pt-PT" b="1" dirty="0"/>
              <a:t> </a:t>
            </a:r>
            <a:r>
              <a:rPr lang="pt-PT" b="1" dirty="0" err="1"/>
              <a:t>Foundations</a:t>
            </a:r>
            <a:br>
              <a:rPr lang="pt-PT" dirty="0"/>
            </a:br>
            <a:r>
              <a:rPr lang="pt-PT" dirty="0"/>
              <a:t>RDBMS</a:t>
            </a:r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BEECD51-5E30-4138-9F84-5CE80CBD0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440160"/>
            <a:ext cx="5011486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49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pt-PT" sz="2400" b="1" dirty="0"/>
              <a:t>Database Design</a:t>
            </a:r>
            <a:r>
              <a:rPr lang="pt-PT" sz="2400" dirty="0"/>
              <a:t>: Entity-Relation Diagram (ERD)</a:t>
            </a:r>
            <a:endParaRPr lang="en-GB" sz="600" dirty="0"/>
          </a:p>
          <a:p>
            <a:pPr marL="457200" lvl="1" indent="0">
              <a:buNone/>
            </a:pPr>
            <a:endParaRPr lang="pt-P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23</a:t>
            </a:fld>
            <a:endParaRPr lang="en-GB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8B2FC498-9B23-437A-8B91-E42E66C8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 err="1"/>
              <a:t>Theoretical</a:t>
            </a:r>
            <a:r>
              <a:rPr lang="pt-PT" b="1" dirty="0"/>
              <a:t> </a:t>
            </a:r>
            <a:r>
              <a:rPr lang="pt-PT" b="1" dirty="0" err="1"/>
              <a:t>Foundations</a:t>
            </a:r>
            <a:br>
              <a:rPr lang="pt-PT" dirty="0"/>
            </a:br>
            <a:r>
              <a:rPr lang="pt-PT" dirty="0"/>
              <a:t>RDBMS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E519B6B-6133-4BBF-B03F-A7547BD9F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08" y="2348880"/>
            <a:ext cx="6112019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4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en-GB" sz="2400" b="1" dirty="0"/>
              <a:t>RDBMS selection:</a:t>
            </a:r>
          </a:p>
          <a:p>
            <a:pPr lvl="1" algn="just"/>
            <a:r>
              <a:rPr lang="en-GB" sz="2000" b="1" dirty="0"/>
              <a:t>Oracle Database: proprietary</a:t>
            </a:r>
          </a:p>
          <a:p>
            <a:pPr lvl="1" algn="just"/>
            <a:r>
              <a:rPr lang="en-GB" sz="2000" b="1" dirty="0"/>
              <a:t>Microsoft SQL Server: proprietary</a:t>
            </a:r>
          </a:p>
          <a:p>
            <a:pPr lvl="1" algn="just"/>
            <a:r>
              <a:rPr lang="en-GB" sz="2000" b="1" dirty="0"/>
              <a:t>MySQL:</a:t>
            </a:r>
          </a:p>
          <a:p>
            <a:pPr lvl="2" algn="just"/>
            <a:r>
              <a:rPr lang="en-GB" sz="2000" b="1" dirty="0"/>
              <a:t>Open-source</a:t>
            </a:r>
          </a:p>
          <a:p>
            <a:pPr lvl="2" algn="just"/>
            <a:r>
              <a:rPr lang="en-GB" sz="2000" b="1" dirty="0"/>
              <a:t>Scalable</a:t>
            </a:r>
          </a:p>
          <a:p>
            <a:pPr lvl="2" algn="just"/>
            <a:r>
              <a:rPr lang="en-GB" sz="2000" b="1" dirty="0"/>
              <a:t>Client-server architecture</a:t>
            </a:r>
          </a:p>
          <a:p>
            <a:pPr lvl="2" algn="just"/>
            <a:r>
              <a:rPr lang="en-GB" sz="2000" b="1" dirty="0"/>
              <a:t>User authentication &amp; Security features</a:t>
            </a:r>
          </a:p>
          <a:p>
            <a:pPr lvl="1" algn="just"/>
            <a:r>
              <a:rPr lang="en-GB" sz="2000" b="1" dirty="0"/>
              <a:t>SQLite</a:t>
            </a:r>
          </a:p>
          <a:p>
            <a:pPr lvl="2" algn="just"/>
            <a:r>
              <a:rPr lang="en-GB" sz="2000" b="1" dirty="0"/>
              <a:t>Open-source</a:t>
            </a:r>
          </a:p>
          <a:p>
            <a:pPr lvl="2" algn="just"/>
            <a:r>
              <a:rPr lang="en-GB" sz="2000" b="1" dirty="0"/>
              <a:t>File-based (not scalable)</a:t>
            </a:r>
          </a:p>
          <a:p>
            <a:pPr lvl="2" algn="just"/>
            <a:r>
              <a:rPr lang="en-GB" sz="2000" b="1" dirty="0"/>
              <a:t>Lacks user authentication &amp; Security features</a:t>
            </a:r>
            <a:endParaRPr lang="en-GB" sz="100" dirty="0"/>
          </a:p>
          <a:p>
            <a:pPr marL="457200" lvl="1" indent="0">
              <a:buNone/>
            </a:pPr>
            <a:endParaRPr lang="pt-P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24</a:t>
            </a:fld>
            <a:endParaRPr lang="en-GB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8B2FC498-9B23-437A-8B91-E42E66C8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 err="1"/>
              <a:t>Theoretical</a:t>
            </a:r>
            <a:r>
              <a:rPr lang="pt-PT" b="1" dirty="0"/>
              <a:t> </a:t>
            </a:r>
            <a:r>
              <a:rPr lang="pt-PT" b="1" dirty="0" err="1"/>
              <a:t>Foundations</a:t>
            </a:r>
            <a:br>
              <a:rPr lang="pt-PT" dirty="0"/>
            </a:br>
            <a:r>
              <a:rPr lang="pt-PT" dirty="0"/>
              <a:t>RDBMS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14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pt-PT" sz="3200" b="1" dirty="0"/>
              <a:t>Structured Query Language (SQL)</a:t>
            </a:r>
            <a:r>
              <a:rPr lang="pt-PT" sz="3200" dirty="0"/>
              <a:t>: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pt-PT" sz="2800" u="sng" dirty="0"/>
              <a:t>Data Definition Language (DDL)</a:t>
            </a:r>
          </a:p>
          <a:p>
            <a:pPr marL="914400" lvl="1" indent="-457200" algn="just">
              <a:buFont typeface="+mj-lt"/>
              <a:buAutoNum type="arabicPeriod"/>
            </a:pPr>
            <a:endParaRPr lang="pt-PT" sz="2800" u="sng" dirty="0"/>
          </a:p>
          <a:p>
            <a:pPr marL="914400" lvl="1" indent="-457200" algn="just">
              <a:buFont typeface="+mj-lt"/>
              <a:buAutoNum type="arabicPeriod"/>
            </a:pPr>
            <a:r>
              <a:rPr lang="pt-PT" sz="2800" u="sng" dirty="0"/>
              <a:t>Data Manipulation Language (DML)</a:t>
            </a:r>
            <a:endParaRPr lang="en-GB" sz="2800" u="sng" dirty="0"/>
          </a:p>
          <a:p>
            <a:pPr lvl="1" algn="just">
              <a:buFont typeface="+mj-lt"/>
              <a:buAutoNum type="arabicPeriod"/>
            </a:pPr>
            <a:endParaRPr lang="en-GB" sz="200" u="sng" dirty="0"/>
          </a:p>
          <a:p>
            <a:pPr marL="457200" lvl="1" indent="0">
              <a:buNone/>
            </a:pPr>
            <a:endParaRPr lang="pt-P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25</a:t>
            </a:fld>
            <a:endParaRPr lang="en-GB" dirty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8B2FC498-9B23-437A-8B91-E42E66C8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 err="1"/>
              <a:t>Theoretical</a:t>
            </a:r>
            <a:r>
              <a:rPr lang="pt-PT" b="1" dirty="0"/>
              <a:t> </a:t>
            </a:r>
            <a:r>
              <a:rPr lang="pt-PT" b="1" dirty="0" err="1"/>
              <a:t>Foundations</a:t>
            </a:r>
            <a:br>
              <a:rPr lang="pt-PT" dirty="0"/>
            </a:br>
            <a:r>
              <a:rPr lang="pt-PT" dirty="0"/>
              <a:t>RDBMS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810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pt-PT" sz="2400" b="1" dirty="0"/>
              <a:t>SQL</a:t>
            </a:r>
            <a:r>
              <a:rPr lang="pt-PT" sz="2400" dirty="0"/>
              <a:t>: </a:t>
            </a:r>
            <a:r>
              <a:rPr lang="pt-PT" sz="2400" u="sng" dirty="0"/>
              <a:t>Data Definition Language (DDL)</a:t>
            </a:r>
            <a:endParaRPr lang="en-GB" sz="600" u="sng" dirty="0"/>
          </a:p>
          <a:p>
            <a:pPr marL="457200" lvl="1" indent="0">
              <a:buNone/>
            </a:pPr>
            <a:endParaRPr lang="pt-P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26</a:t>
            </a:fld>
            <a:endParaRPr lang="en-GB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8B2FC498-9B23-437A-8B91-E42E66C8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 err="1"/>
              <a:t>Theoretical</a:t>
            </a:r>
            <a:r>
              <a:rPr lang="pt-PT" b="1" dirty="0"/>
              <a:t> </a:t>
            </a:r>
            <a:r>
              <a:rPr lang="pt-PT" b="1" dirty="0" err="1"/>
              <a:t>Foundations</a:t>
            </a:r>
            <a:br>
              <a:rPr lang="pt-PT" dirty="0"/>
            </a:br>
            <a:r>
              <a:rPr lang="pt-PT" dirty="0"/>
              <a:t>RDBMS</a:t>
            </a:r>
            <a:endParaRPr lang="en-US"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AD9710A0-A6BD-41BA-A3ED-D48C76B5F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56" y="2132855"/>
            <a:ext cx="7467116" cy="37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31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pt-PT" sz="2400" b="1" dirty="0"/>
              <a:t>SQL</a:t>
            </a:r>
            <a:r>
              <a:rPr lang="pt-PT" sz="2400" dirty="0"/>
              <a:t>: </a:t>
            </a:r>
            <a:r>
              <a:rPr lang="pt-PT" sz="2400" u="sng" dirty="0"/>
              <a:t>Data Manipulation Language (DML)</a:t>
            </a:r>
            <a:endParaRPr lang="en-GB" sz="600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27</a:t>
            </a:fld>
            <a:endParaRPr lang="en-GB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8B2FC498-9B23-437A-8B91-E42E66C8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 err="1"/>
              <a:t>Theoretical</a:t>
            </a:r>
            <a:r>
              <a:rPr lang="pt-PT" b="1" dirty="0"/>
              <a:t> </a:t>
            </a:r>
            <a:r>
              <a:rPr lang="pt-PT" b="1" dirty="0" err="1"/>
              <a:t>Foundations</a:t>
            </a:r>
            <a:br>
              <a:rPr lang="pt-PT" dirty="0"/>
            </a:br>
            <a:r>
              <a:rPr lang="pt-PT" dirty="0"/>
              <a:t>RDBMS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8DF9EC-D5B2-4D11-B89F-0703DC54B38D}"/>
              </a:ext>
            </a:extLst>
          </p:cNvPr>
          <p:cNvGrpSpPr/>
          <p:nvPr/>
        </p:nvGrpSpPr>
        <p:grpSpPr>
          <a:xfrm>
            <a:off x="1907196" y="1932855"/>
            <a:ext cx="6301208" cy="4747946"/>
            <a:chOff x="1331640" y="1794933"/>
            <a:chExt cx="6301208" cy="4747946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94B25A1D-0A54-4889-8173-29C78065C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1794933"/>
              <a:ext cx="6301208" cy="1394705"/>
            </a:xfrm>
            <a:prstGeom prst="rect">
              <a:avLst/>
            </a:prstGeom>
          </p:spPr>
        </p:pic>
        <p:pic>
          <p:nvPicPr>
            <p:cNvPr id="8" name="Picture 7" descr="Table, timeline&#10;&#10;Description automatically generated">
              <a:extLst>
                <a:ext uri="{FF2B5EF4-FFF2-40B4-BE49-F238E27FC236}">
                  <a16:creationId xmlns:a16="http://schemas.microsoft.com/office/drawing/2014/main" id="{1BC55A18-9001-412C-BD79-E40DCF426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3176972"/>
              <a:ext cx="6301208" cy="3365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8122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6D6808-42D9-4FFC-93F6-C9108CAC5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197" y="2949400"/>
            <a:ext cx="4433291" cy="328791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pt-PT" sz="2400" b="1" dirty="0"/>
              <a:t>MySQL C++ connector</a:t>
            </a:r>
            <a:r>
              <a:rPr lang="pt-PT" sz="2400" dirty="0"/>
              <a:t>:</a:t>
            </a:r>
            <a:endParaRPr lang="en-GB" sz="600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28</a:t>
            </a:fld>
            <a:endParaRPr lang="en-GB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8B2FC498-9B23-437A-8B91-E42E66C8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 err="1"/>
              <a:t>Theoretical</a:t>
            </a:r>
            <a:r>
              <a:rPr lang="pt-PT" b="1" dirty="0"/>
              <a:t> </a:t>
            </a:r>
            <a:r>
              <a:rPr lang="pt-PT" b="1" dirty="0" err="1"/>
              <a:t>Foundations</a:t>
            </a:r>
            <a:br>
              <a:rPr lang="pt-PT" dirty="0"/>
            </a:br>
            <a:r>
              <a:rPr lang="pt-PT" dirty="0"/>
              <a:t>RDBMS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9C142-8AE2-4D75-BCB0-6526FA6D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060849"/>
            <a:ext cx="4353049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33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b="0" i="0" u="none" strike="noStrike" baseline="0" dirty="0">
                <a:latin typeface="Corbel (corpo)"/>
              </a:rPr>
              <a:t>The MDO-L needs to be capable of detecting a user, in order to switch between normal mode to interaction </a:t>
            </a:r>
            <a:r>
              <a:rPr lang="pt-PT" sz="2400" b="0" i="0" u="none" strike="noStrike" baseline="0" dirty="0" err="1">
                <a:latin typeface="Corbel (corpo)"/>
              </a:rPr>
              <a:t>mode</a:t>
            </a:r>
            <a:r>
              <a:rPr lang="pt-PT" sz="2400" b="0" i="0" u="none" strike="noStrike" baseline="0" dirty="0">
                <a:latin typeface="Corbel (corpo)"/>
              </a:rPr>
              <a:t>.</a:t>
            </a:r>
          </a:p>
          <a:p>
            <a:pPr algn="l"/>
            <a:r>
              <a:rPr lang="pt-PT" sz="2400" b="1" dirty="0" err="1">
                <a:latin typeface="Corbel (corpo)"/>
              </a:rPr>
              <a:t>Ultrasonic</a:t>
            </a:r>
            <a:r>
              <a:rPr lang="pt-PT" sz="2400" b="1" dirty="0">
                <a:latin typeface="Corbel (corpo)"/>
              </a:rPr>
              <a:t> Sensor </a:t>
            </a:r>
          </a:p>
          <a:p>
            <a:pPr lvl="1" algn="l"/>
            <a:r>
              <a:rPr lang="pt-PT" sz="2000" b="0" i="0" u="none" strike="noStrike" baseline="0" dirty="0" err="1">
                <a:solidFill>
                  <a:srgbClr val="00B0F0"/>
                </a:solidFill>
                <a:latin typeface="Corbel (corpo)"/>
              </a:rPr>
              <a:t>The</a:t>
            </a:r>
            <a:r>
              <a:rPr lang="pt-PT" sz="2000" b="0" i="0" u="none" strike="noStrike" baseline="0" dirty="0">
                <a:solidFill>
                  <a:srgbClr val="00B0F0"/>
                </a:solidFill>
                <a:latin typeface="Corbel (corpo)"/>
              </a:rPr>
              <a:t> sensor </a:t>
            </a:r>
            <a:r>
              <a:rPr lang="en-US" sz="2000" b="0" i="0" u="none" strike="noStrike" baseline="0" dirty="0">
                <a:solidFill>
                  <a:srgbClr val="00B0F0"/>
                </a:solidFill>
                <a:latin typeface="Corbel (corpo)"/>
              </a:rPr>
              <a:t>determines the distance to a target by measuring time lapses between the sending and receiving of the </a:t>
            </a:r>
            <a:r>
              <a:rPr lang="pt-PT" sz="2000" b="0" i="0" u="none" strike="noStrike" baseline="0" dirty="0" err="1">
                <a:solidFill>
                  <a:srgbClr val="00B0F0"/>
                </a:solidFill>
                <a:latin typeface="Corbel (corpo)"/>
              </a:rPr>
              <a:t>ultrasonic</a:t>
            </a:r>
            <a:r>
              <a:rPr lang="pt-PT" sz="2000" b="0" i="0" u="none" strike="noStrike" baseline="0" dirty="0">
                <a:solidFill>
                  <a:srgbClr val="00B0F0"/>
                </a:solidFill>
                <a:latin typeface="Corbel (corpo)"/>
              </a:rPr>
              <a:t> pulse [69].</a:t>
            </a:r>
            <a:endParaRPr lang="pt-PT" sz="2000" b="1" dirty="0">
              <a:solidFill>
                <a:srgbClr val="00B0F0"/>
              </a:solidFill>
              <a:latin typeface="Corbel (corpo)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29</a:t>
            </a:fld>
            <a:endParaRPr lang="en-GB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8B2FC498-9B23-437A-8B91-E42E66C8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 err="1"/>
              <a:t>Theoretical</a:t>
            </a:r>
            <a:r>
              <a:rPr lang="pt-PT" b="1" dirty="0"/>
              <a:t> </a:t>
            </a:r>
            <a:r>
              <a:rPr lang="pt-PT" b="1" dirty="0" err="1"/>
              <a:t>Foundations</a:t>
            </a:r>
            <a:br>
              <a:rPr lang="pt-PT" dirty="0"/>
            </a:br>
            <a:r>
              <a:rPr lang="pt-PT" dirty="0" err="1"/>
              <a:t>Motion</a:t>
            </a:r>
            <a:r>
              <a:rPr lang="pt-PT" dirty="0"/>
              <a:t> </a:t>
            </a:r>
            <a:r>
              <a:rPr lang="pt-PT" dirty="0" err="1"/>
              <a:t>Detection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9F89C77-B8CB-4263-A043-1342BCAFE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949" y="4099384"/>
            <a:ext cx="4075701" cy="220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18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2C2390-66C5-417A-A63E-9C0042C7E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124744"/>
            <a:ext cx="7597352" cy="5760640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GB" sz="4800" b="1" dirty="0">
                <a:solidFill>
                  <a:schemeClr val="tx1"/>
                </a:solidFill>
              </a:rPr>
              <a:t>1. Introduction</a:t>
            </a:r>
            <a:endParaRPr lang="en-US" sz="4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8748-E714-49FF-847C-51929D3D7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799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b="0" i="0" u="none" strike="noStrike" baseline="0" dirty="0">
                <a:latin typeface="NewsGotT-Reg"/>
              </a:rPr>
              <a:t>Video encoding formats, also called video file formats, are methods of optimizing digital video files for different platforms, programs, and devices.</a:t>
            </a:r>
          </a:p>
          <a:p>
            <a:pPr algn="just"/>
            <a:endParaRPr lang="en-US" sz="2400" b="0" i="0" u="none" strike="noStrike" baseline="0" dirty="0">
              <a:latin typeface="NewsGotT-Reg"/>
            </a:endParaRPr>
          </a:p>
          <a:p>
            <a:pPr algn="just"/>
            <a:r>
              <a:rPr lang="en-US" sz="2400" b="1" dirty="0">
                <a:solidFill>
                  <a:schemeClr val="tx1"/>
                </a:solidFill>
                <a:latin typeface="Corbel (corpo)"/>
              </a:rPr>
              <a:t>Processes of video encoding:</a:t>
            </a:r>
          </a:p>
          <a:p>
            <a:pPr lvl="1" algn="just"/>
            <a:r>
              <a:rPr lang="en-US" sz="2000" b="1" dirty="0">
                <a:solidFill>
                  <a:srgbClr val="00B0F0"/>
                </a:solidFill>
                <a:latin typeface="Corbel (corpo)"/>
              </a:rPr>
              <a:t>Compression: </a:t>
            </a:r>
            <a:r>
              <a:rPr lang="en-US" sz="2000" b="0" i="0" u="none" strike="noStrike" baseline="0" dirty="0">
                <a:latin typeface="NewsGotT-Reg"/>
              </a:rPr>
              <a:t>decreases the size of a video file so that it is more manageable. Without proper compression, most files would be far too large to upload easily, load quickly, or play smoothly on </a:t>
            </a:r>
            <a:r>
              <a:rPr lang="pt-PT" sz="2000" b="0" i="0" u="none" strike="noStrike" baseline="0" dirty="0" err="1">
                <a:latin typeface="NewsGotT-Reg"/>
              </a:rPr>
              <a:t>users</a:t>
            </a:r>
            <a:r>
              <a:rPr lang="pt-PT" sz="2000" b="0" i="0" u="none" strike="noStrike" baseline="0" dirty="0">
                <a:latin typeface="NewsGotT-Reg"/>
              </a:rPr>
              <a:t>’ </a:t>
            </a:r>
            <a:r>
              <a:rPr lang="pt-PT" sz="2000" b="0" i="0" u="none" strike="noStrike" baseline="0" dirty="0" err="1">
                <a:latin typeface="NewsGotT-Reg"/>
              </a:rPr>
              <a:t>devices</a:t>
            </a:r>
            <a:r>
              <a:rPr lang="pt-PT" sz="2000" b="0" i="0" u="none" strike="noStrike" baseline="0" dirty="0">
                <a:latin typeface="NewsGotT-Reg"/>
              </a:rPr>
              <a:t>.</a:t>
            </a:r>
          </a:p>
          <a:p>
            <a:pPr lvl="1" algn="just"/>
            <a:r>
              <a:rPr lang="pt-PT" sz="2000" b="1" dirty="0" err="1">
                <a:solidFill>
                  <a:srgbClr val="00B0F0"/>
                </a:solidFill>
                <a:latin typeface="NewsGotT-Reg"/>
              </a:rPr>
              <a:t>Transcoding</a:t>
            </a:r>
            <a:r>
              <a:rPr lang="pt-PT" sz="2000" b="1" dirty="0">
                <a:solidFill>
                  <a:srgbClr val="00B0F0"/>
                </a:solidFill>
                <a:latin typeface="NewsGotT-Reg"/>
              </a:rPr>
              <a:t>: </a:t>
            </a:r>
            <a:r>
              <a:rPr lang="en-US" sz="2000" b="0" i="0" u="none" strike="noStrike" baseline="0" dirty="0">
                <a:latin typeface="NewsGotT-Reg"/>
              </a:rPr>
              <a:t>refers to the total audio and video conversion process from one video format to another. It ensures that a video file is compatible with the video player and/or platform it is using. Without transcoding, users would not be able to watch the video file at all.</a:t>
            </a:r>
            <a:endParaRPr lang="pt-PT" sz="2000" b="1" dirty="0">
              <a:solidFill>
                <a:srgbClr val="00B0F0"/>
              </a:solidFill>
              <a:latin typeface="Corbel (corpo)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30</a:t>
            </a:fld>
            <a:endParaRPr lang="en-GB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8B2FC498-9B23-437A-8B91-E42E66C8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 fontScale="90000"/>
          </a:bodyPr>
          <a:lstStyle/>
          <a:p>
            <a:pPr algn="just"/>
            <a:r>
              <a:rPr lang="pt-PT" b="1" dirty="0" err="1"/>
              <a:t>Theoretical</a:t>
            </a:r>
            <a:r>
              <a:rPr lang="pt-PT" b="1" dirty="0"/>
              <a:t> </a:t>
            </a:r>
            <a:r>
              <a:rPr lang="pt-PT" b="1" dirty="0" err="1"/>
              <a:t>Foundations</a:t>
            </a:r>
            <a:br>
              <a:rPr lang="pt-PT" dirty="0"/>
            </a:br>
            <a:r>
              <a:rPr lang="pt-PT" sz="3100" dirty="0" err="1"/>
              <a:t>Camera</a:t>
            </a:r>
            <a:r>
              <a:rPr lang="pt-PT" sz="3100" dirty="0"/>
              <a:t> </a:t>
            </a:r>
            <a:r>
              <a:rPr lang="pt-PT" sz="3100" dirty="0" err="1"/>
              <a:t>recording</a:t>
            </a:r>
            <a:r>
              <a:rPr lang="pt-PT" sz="3100" dirty="0"/>
              <a:t> </a:t>
            </a:r>
            <a:r>
              <a:rPr lang="pt-PT" sz="3100" dirty="0" err="1"/>
              <a:t>and</a:t>
            </a:r>
            <a:r>
              <a:rPr lang="pt-PT" sz="3100" dirty="0"/>
              <a:t> </a:t>
            </a:r>
            <a:r>
              <a:rPr lang="pt-PT" sz="3100" dirty="0" err="1"/>
              <a:t>codecs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46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b="0" i="0" u="none" strike="noStrike" baseline="0" dirty="0">
                <a:latin typeface="NewsGotT-Reg"/>
              </a:rPr>
              <a:t>After detect the face, it is now possible to apply filters like this figure.</a:t>
            </a:r>
          </a:p>
          <a:p>
            <a:pPr algn="just"/>
            <a:r>
              <a:rPr lang="en-US" sz="2400" dirty="0">
                <a:latin typeface="NewsGotT-Reg"/>
              </a:rPr>
              <a:t>Scaling the image having in touch the face size and put the image in front of the face.</a:t>
            </a:r>
            <a:endParaRPr lang="en-US" sz="2400" b="0" i="0" u="none" strike="noStrike" baseline="0" dirty="0">
              <a:latin typeface="NewsGotT-Reg"/>
            </a:endParaRPr>
          </a:p>
          <a:p>
            <a:pPr algn="just"/>
            <a:endParaRPr lang="en-US" sz="2400" dirty="0">
              <a:latin typeface="NewsGotT-Reg"/>
            </a:endParaRPr>
          </a:p>
          <a:p>
            <a:pPr algn="just"/>
            <a:endParaRPr lang="en-US" sz="2400" b="0" i="0" u="none" strike="noStrike" baseline="0" dirty="0"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31</a:t>
            </a:fld>
            <a:endParaRPr lang="en-GB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8B2FC498-9B23-437A-8B91-E42E66C8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 err="1"/>
              <a:t>Theoretical</a:t>
            </a:r>
            <a:r>
              <a:rPr lang="pt-PT" b="1" dirty="0"/>
              <a:t> </a:t>
            </a:r>
            <a:r>
              <a:rPr lang="pt-PT" b="1" dirty="0" err="1"/>
              <a:t>Foundations</a:t>
            </a:r>
            <a:br>
              <a:rPr lang="pt-PT" dirty="0"/>
            </a:br>
            <a:r>
              <a:rPr lang="pt-PT" sz="3100" dirty="0" err="1"/>
              <a:t>Image</a:t>
            </a:r>
            <a:r>
              <a:rPr lang="pt-PT" sz="3100" dirty="0"/>
              <a:t> </a:t>
            </a:r>
            <a:r>
              <a:rPr lang="pt-PT" sz="3100" dirty="0" err="1"/>
              <a:t>Filtering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8EC46A6-3B82-41A7-AC3F-942A9459D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89" t="14229" r="13450"/>
          <a:stretch/>
        </p:blipFill>
        <p:spPr>
          <a:xfrm>
            <a:off x="2260659" y="2996952"/>
            <a:ext cx="4622681" cy="369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83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pt-PT" sz="2400" dirty="0" err="1"/>
              <a:t>The</a:t>
            </a:r>
            <a:r>
              <a:rPr lang="pt-PT" sz="2400" dirty="0"/>
              <a:t> </a:t>
            </a:r>
            <a:r>
              <a:rPr lang="pt-PT" sz="2400" dirty="0" err="1"/>
              <a:t>main</a:t>
            </a:r>
            <a:r>
              <a:rPr lang="pt-PT" sz="2400" dirty="0"/>
              <a:t> </a:t>
            </a:r>
            <a:r>
              <a:rPr lang="pt-PT" sz="2400" dirty="0" err="1"/>
              <a:t>features</a:t>
            </a:r>
            <a:r>
              <a:rPr lang="pt-PT" sz="2400" dirty="0"/>
              <a:t> </a:t>
            </a:r>
            <a:r>
              <a:rPr lang="pt-PT" sz="2400" dirty="0" err="1"/>
              <a:t>of</a:t>
            </a:r>
            <a:r>
              <a:rPr lang="pt-PT" sz="2400" dirty="0"/>
              <a:t> GIF are:</a:t>
            </a:r>
            <a:endParaRPr lang="en-GB" sz="200" dirty="0"/>
          </a:p>
          <a:p>
            <a:pPr lvl="1" algn="just"/>
            <a:r>
              <a:rPr lang="en-GB" sz="1800" b="1" dirty="0">
                <a:solidFill>
                  <a:srgbClr val="00B0F0"/>
                </a:solidFill>
                <a:latin typeface="Corbel (corpo)"/>
              </a:rPr>
              <a:t>Up to 256 </a:t>
            </a:r>
            <a:r>
              <a:rPr lang="en-GB" sz="1800" b="1" dirty="0" err="1">
                <a:solidFill>
                  <a:srgbClr val="00B0F0"/>
                </a:solidFill>
                <a:latin typeface="Corbel (corpo)"/>
              </a:rPr>
              <a:t>colors</a:t>
            </a:r>
            <a:r>
              <a:rPr lang="en-GB" sz="1800" b="1" dirty="0">
                <a:solidFill>
                  <a:srgbClr val="00B0F0"/>
                </a:solidFill>
                <a:latin typeface="Corbel (corpo)"/>
              </a:rPr>
              <a:t> using 1 to 8 bits per pixel</a:t>
            </a:r>
            <a:endParaRPr lang="pt-PT" sz="1800" b="0" i="0" u="none" strike="noStrike" baseline="0" dirty="0">
              <a:solidFill>
                <a:srgbClr val="00B0F0"/>
              </a:solidFill>
              <a:latin typeface="Corbel (corpo)"/>
            </a:endParaRPr>
          </a:p>
          <a:p>
            <a:pPr lvl="1" algn="just"/>
            <a:r>
              <a:rPr lang="pt-PT" sz="1800" b="1" i="0" u="none" strike="noStrike" baseline="0" dirty="0" err="1">
                <a:latin typeface="Corbel (corpo)"/>
              </a:rPr>
              <a:t>Multiple</a:t>
            </a:r>
            <a:r>
              <a:rPr lang="pt-PT" sz="1800" b="1" i="0" u="none" strike="noStrike" baseline="0" dirty="0">
                <a:latin typeface="Corbel (corpo)"/>
              </a:rPr>
              <a:t> </a:t>
            </a:r>
            <a:r>
              <a:rPr lang="pt-PT" sz="1800" b="1" i="0" u="none" strike="noStrike" baseline="0" dirty="0" err="1">
                <a:latin typeface="Corbel (corpo)"/>
              </a:rPr>
              <a:t>images</a:t>
            </a:r>
            <a:r>
              <a:rPr lang="pt-PT" sz="1800" b="1" i="0" u="none" strike="noStrike" baseline="0" dirty="0">
                <a:latin typeface="Corbel (corpo)"/>
              </a:rPr>
              <a:t> per file: </a:t>
            </a:r>
            <a:r>
              <a:rPr lang="pt-PT" sz="1800" b="0" i="0" u="none" strike="noStrike" baseline="0" dirty="0" err="1">
                <a:latin typeface="Corbel (corpo)"/>
              </a:rPr>
              <a:t>supporting</a:t>
            </a:r>
            <a:r>
              <a:rPr lang="pt-PT" sz="1800" b="0" i="0" u="none" strike="noStrike" baseline="0" dirty="0">
                <a:latin typeface="Corbel (corpo)"/>
              </a:rPr>
              <a:t> </a:t>
            </a:r>
            <a:r>
              <a:rPr lang="pt-PT" sz="1800" b="0" i="0" u="none" strike="noStrike" baseline="0" dirty="0" err="1">
                <a:latin typeface="Corbel (corpo)"/>
              </a:rPr>
              <a:t>animation</a:t>
            </a:r>
            <a:r>
              <a:rPr lang="pt-PT" sz="1800" b="0" i="0" u="none" strike="noStrike" baseline="0" dirty="0">
                <a:latin typeface="Corbel (corpo)"/>
              </a:rPr>
              <a:t>.</a:t>
            </a:r>
          </a:p>
          <a:p>
            <a:pPr lvl="1" algn="just"/>
            <a:endParaRPr lang="pt-PT" sz="1800" b="0" i="0" u="none" strike="noStrike" baseline="0" dirty="0">
              <a:latin typeface="Corbel (corpo)"/>
            </a:endParaRPr>
          </a:p>
          <a:p>
            <a:pPr algn="just"/>
            <a:r>
              <a:rPr lang="en-US" sz="2400" b="1" dirty="0">
                <a:solidFill>
                  <a:srgbClr val="000000"/>
                </a:solidFill>
                <a:latin typeface="Corbel (corpo)"/>
              </a:rPr>
              <a:t>APIs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GB" sz="1800" b="1" i="0" dirty="0" err="1">
                <a:solidFill>
                  <a:srgbClr val="000000"/>
                </a:solidFill>
                <a:effectLst/>
                <a:latin typeface="NewsGotT-Medi"/>
              </a:rPr>
              <a:t>MagickWand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NewsGotT-Medi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NewsGotT-Reg"/>
              </a:rPr>
              <a:t>—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NewsGotT-Medi"/>
              </a:rPr>
              <a:t>C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NewsGotT-Reg"/>
              </a:rPr>
              <a:t>[</a:t>
            </a:r>
            <a:r>
              <a:rPr lang="en-GB" sz="1800" b="0" i="0" dirty="0">
                <a:solidFill>
                  <a:srgbClr val="005900"/>
                </a:solidFill>
                <a:effectLst/>
                <a:latin typeface="NewsGotT-Reg"/>
              </a:rPr>
              <a:t>78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NewsGotT-Reg"/>
              </a:rPr>
              <a:t>]: recommended interface between the C programming language and the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NewsGotT-Reg"/>
              </a:rPr>
              <a:t>ImageMagick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NewsGotT-Reg"/>
              </a:rPr>
              <a:t> image processing libraries. 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GB" sz="1800" b="1" i="0" dirty="0" err="1">
                <a:solidFill>
                  <a:srgbClr val="000000"/>
                </a:solidFill>
                <a:effectLst/>
                <a:latin typeface="NewsGotT-Medi"/>
              </a:rPr>
              <a:t>MagickCore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NewsGotT-Medi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NewsGotT-Reg"/>
              </a:rPr>
              <a:t>—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NewsGotT-Medi"/>
              </a:rPr>
              <a:t>C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NewsGotT-Reg"/>
              </a:rPr>
              <a:t>[</a:t>
            </a:r>
            <a:r>
              <a:rPr lang="en-GB" sz="1800" b="0" i="0" dirty="0">
                <a:solidFill>
                  <a:srgbClr val="005900"/>
                </a:solidFill>
                <a:effectLst/>
                <a:latin typeface="NewsGotT-Reg"/>
              </a:rPr>
              <a:t>79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NewsGotT-Reg"/>
              </a:rPr>
              <a:t>]: low-level interface between the C programming language and the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NewsGotT-Reg"/>
              </a:rPr>
              <a:t>ImageMagick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NewsGotT-Reg"/>
              </a:rPr>
              <a:t> image processing libraries. Recommended for power users.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GB" sz="2000" b="1" i="0" dirty="0" err="1">
                <a:solidFill>
                  <a:srgbClr val="000000"/>
                </a:solidFill>
                <a:effectLst/>
                <a:latin typeface="NewsGotT-Medi"/>
              </a:rPr>
              <a:t>Magick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NewsGotT-Medi"/>
              </a:rPr>
              <a:t>++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NewsGotT-Medi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NewsGotT-Reg"/>
              </a:rPr>
              <a:t>—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NewsGotT-Medi"/>
              </a:rPr>
              <a:t>C++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NewsGotT-Reg"/>
              </a:rPr>
              <a:t>[</a:t>
            </a:r>
            <a:r>
              <a:rPr lang="en-GB" sz="1800" b="0" i="0" dirty="0">
                <a:solidFill>
                  <a:srgbClr val="005900"/>
                </a:solidFill>
                <a:effectLst/>
                <a:latin typeface="NewsGotT-Reg"/>
              </a:rPr>
              <a:t>80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NewsGotT-Reg"/>
              </a:rPr>
              <a:t>]: object-oriented C++ API to the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NewsGotT-Reg"/>
              </a:rPr>
              <a:t>ImageMagick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NewsGotT-Reg"/>
              </a:rPr>
              <a:t> image-processing library.</a:t>
            </a:r>
          </a:p>
          <a:p>
            <a:pPr lvl="2" algn="just"/>
            <a:r>
              <a:rPr lang="en-GB" sz="1800" dirty="0">
                <a:solidFill>
                  <a:srgbClr val="000000"/>
                </a:solidFill>
                <a:latin typeface="NewsGotT-Reg"/>
              </a:rPr>
              <a:t>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NewsGotT-Medi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NewsGotT-Reg"/>
              </a:rPr>
              <a:t>supports manipulation and conversion of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NewsGotT-Medi"/>
              </a:rPr>
              <a:t>OpenCV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NewsGotT-Reg"/>
              </a:rPr>
              <a:t>data</a:t>
            </a:r>
            <a:br>
              <a:rPr lang="en-GB" sz="1800" b="0" i="0" dirty="0">
                <a:solidFill>
                  <a:srgbClr val="000000"/>
                </a:solidFill>
                <a:effectLst/>
                <a:latin typeface="NewsGotT-Reg"/>
              </a:rPr>
            </a:br>
            <a:r>
              <a:rPr lang="en-GB" sz="1800" b="0" i="0" dirty="0">
                <a:solidFill>
                  <a:srgbClr val="000000"/>
                </a:solidFill>
                <a:effectLst/>
                <a:latin typeface="NewsGotT-Reg"/>
              </a:rPr>
              <a:t>structures — which are used to store frames from the camera and to process them — </a:t>
            </a:r>
            <a:r>
              <a:rPr lang="en-GB" sz="1800" b="1" i="0" dirty="0">
                <a:solidFill>
                  <a:srgbClr val="000000"/>
                </a:solidFill>
                <a:effectLst/>
                <a:latin typeface="NewsGotT-Reg"/>
              </a:rPr>
              <a:t>thus making it the chosen solution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NewsGotT-Reg"/>
              </a:rPr>
              <a:t>.</a:t>
            </a:r>
            <a:endParaRPr lang="en-GB" sz="1400" b="0" i="0" dirty="0">
              <a:solidFill>
                <a:srgbClr val="000000"/>
              </a:solidFill>
              <a:effectLst/>
              <a:latin typeface="NewsGotT-Reg"/>
            </a:endParaRPr>
          </a:p>
          <a:p>
            <a:pPr marL="914400" lvl="2" indent="0" algn="just">
              <a:buNone/>
            </a:pPr>
            <a:br>
              <a:rPr lang="en-GB" sz="1600" dirty="0"/>
            </a:br>
            <a:endParaRPr lang="pt-PT" sz="2000" b="1" dirty="0">
              <a:solidFill>
                <a:srgbClr val="00B0F0"/>
              </a:solidFill>
              <a:latin typeface="Corbel (corpo)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32</a:t>
            </a:fld>
            <a:endParaRPr lang="en-GB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8B2FC498-9B23-437A-8B91-E42E66C8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 err="1"/>
              <a:t>Theoretical</a:t>
            </a:r>
            <a:r>
              <a:rPr lang="pt-PT" b="1" dirty="0"/>
              <a:t> </a:t>
            </a:r>
            <a:r>
              <a:rPr lang="pt-PT" b="1" dirty="0" err="1"/>
              <a:t>Foundations</a:t>
            </a:r>
            <a:br>
              <a:rPr lang="pt-PT" dirty="0"/>
            </a:br>
            <a:r>
              <a:rPr lang="pt-PT" dirty="0"/>
              <a:t>GIF </a:t>
            </a:r>
            <a:r>
              <a:rPr lang="pt-PT" dirty="0" err="1"/>
              <a:t>Generation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45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b="0" i="0" u="none" strike="noStrike" baseline="0" dirty="0">
                <a:latin typeface="Corbel (corpo)"/>
              </a:rPr>
              <a:t>These platforms expose a set of features through APIs to external agents  interact with them in a programmatic way, enabling automation of tasks like content sharing, scheduling, search, etc.</a:t>
            </a:r>
          </a:p>
          <a:p>
            <a:pPr algn="just"/>
            <a:endParaRPr lang="en-US" sz="2400" b="0" i="0" u="none" strike="noStrike" baseline="0" dirty="0">
              <a:latin typeface="Corbel (corpo)"/>
            </a:endParaRPr>
          </a:p>
          <a:p>
            <a:pPr algn="just"/>
            <a:r>
              <a:rPr lang="en-US" sz="2400" b="1" dirty="0">
                <a:latin typeface="Corbel (corpo)"/>
              </a:rPr>
              <a:t>Twitter</a:t>
            </a:r>
            <a:r>
              <a:rPr lang="en-US" sz="2400" dirty="0">
                <a:latin typeface="Corbel (corpo)"/>
              </a:rPr>
              <a:t>: less complex API from all SMs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33</a:t>
            </a:fld>
            <a:endParaRPr lang="en-GB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8B2FC498-9B23-437A-8B91-E42E66C8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 err="1"/>
              <a:t>Theoretical</a:t>
            </a:r>
            <a:r>
              <a:rPr lang="pt-PT" b="1" dirty="0"/>
              <a:t> </a:t>
            </a:r>
            <a:r>
              <a:rPr lang="pt-PT" b="1" dirty="0" err="1"/>
              <a:t>Foundations</a:t>
            </a:r>
            <a:br>
              <a:rPr lang="pt-PT" dirty="0"/>
            </a:br>
            <a:r>
              <a:rPr lang="pt-PT" dirty="0"/>
              <a:t>Social Media </a:t>
            </a:r>
            <a:r>
              <a:rPr lang="pt-PT" dirty="0" err="1"/>
              <a:t>Sharing</a:t>
            </a:r>
            <a:r>
              <a:rPr lang="pt-PT" dirty="0"/>
              <a:t> </a:t>
            </a:r>
            <a:r>
              <a:rPr lang="pt-PT" dirty="0" err="1"/>
              <a:t>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75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b="1" i="0" u="none" strike="noStrike" baseline="0" dirty="0">
                <a:latin typeface="Corbel (corpo)"/>
              </a:rPr>
              <a:t>Twitter API: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orbel (corpo)"/>
              </a:rPr>
              <a:t>To interact with the Twitter platform, one can make a request and retrieve its response by following these </a:t>
            </a:r>
            <a:r>
              <a:rPr lang="pt-PT" sz="2400" b="0" i="0" u="none" strike="noStrike" baseline="0" dirty="0">
                <a:solidFill>
                  <a:srgbClr val="000000"/>
                </a:solidFill>
                <a:latin typeface="Corbel (corpo)"/>
              </a:rPr>
              <a:t>steps [</a:t>
            </a:r>
            <a:r>
              <a:rPr lang="pt-PT" sz="2400" b="0" i="0" u="none" strike="noStrike" baseline="0" dirty="0">
                <a:solidFill>
                  <a:srgbClr val="005A00"/>
                </a:solidFill>
                <a:latin typeface="Corbel (corpo)"/>
              </a:rPr>
              <a:t>87</a:t>
            </a:r>
            <a:r>
              <a:rPr lang="pt-PT" sz="2400" b="0" i="0" u="none" strike="noStrike" baseline="0" dirty="0">
                <a:solidFill>
                  <a:srgbClr val="000000"/>
                </a:solidFill>
                <a:latin typeface="Corbel (corpo)"/>
              </a:rPr>
              <a:t>]: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pt-PT" sz="2000" dirty="0" err="1">
                <a:solidFill>
                  <a:srgbClr val="00B0F0"/>
                </a:solidFill>
                <a:latin typeface="Corbel (corpo)"/>
              </a:rPr>
              <a:t>Select</a:t>
            </a:r>
            <a:r>
              <a:rPr lang="pt-PT" sz="2000" dirty="0">
                <a:solidFill>
                  <a:srgbClr val="00B0F0"/>
                </a:solidFill>
                <a:latin typeface="Corbel (corpo)"/>
              </a:rPr>
              <a:t> </a:t>
            </a:r>
            <a:r>
              <a:rPr lang="pt-PT" sz="2000" dirty="0" err="1">
                <a:solidFill>
                  <a:srgbClr val="00B0F0"/>
                </a:solidFill>
                <a:latin typeface="Corbel (corpo)"/>
              </a:rPr>
              <a:t>the</a:t>
            </a:r>
            <a:r>
              <a:rPr lang="pt-PT" sz="2000" dirty="0">
                <a:solidFill>
                  <a:srgbClr val="00B0F0"/>
                </a:solidFill>
                <a:latin typeface="Corbel (corpo)"/>
              </a:rPr>
              <a:t> </a:t>
            </a:r>
            <a:r>
              <a:rPr lang="pt-PT" sz="2000" dirty="0" err="1">
                <a:solidFill>
                  <a:srgbClr val="00B0F0"/>
                </a:solidFill>
                <a:latin typeface="Corbel (corpo)"/>
              </a:rPr>
              <a:t>end-point</a:t>
            </a:r>
            <a:r>
              <a:rPr lang="pt-PT" sz="2000" dirty="0">
                <a:solidFill>
                  <a:srgbClr val="00B0F0"/>
                </a:solidFill>
                <a:latin typeface="Corbel (corpo)"/>
              </a:rPr>
              <a:t>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pt-PT" sz="2000" dirty="0" err="1">
                <a:solidFill>
                  <a:srgbClr val="00B0F0"/>
                </a:solidFill>
                <a:latin typeface="Corbel (corpo)"/>
              </a:rPr>
              <a:t>Select</a:t>
            </a:r>
            <a:r>
              <a:rPr lang="pt-PT" sz="2000" dirty="0">
                <a:solidFill>
                  <a:srgbClr val="00B0F0"/>
                </a:solidFill>
                <a:latin typeface="Corbel (corpo)"/>
              </a:rPr>
              <a:t> a </a:t>
            </a:r>
            <a:r>
              <a:rPr lang="pt-PT" sz="2000" dirty="0" err="1">
                <a:solidFill>
                  <a:srgbClr val="00B0F0"/>
                </a:solidFill>
                <a:latin typeface="Corbel (corpo)"/>
              </a:rPr>
              <a:t>tool</a:t>
            </a:r>
            <a:r>
              <a:rPr lang="pt-PT" sz="2000" dirty="0">
                <a:solidFill>
                  <a:srgbClr val="00B0F0"/>
                </a:solidFill>
                <a:latin typeface="Corbel (corpo)"/>
              </a:rPr>
              <a:t> to </a:t>
            </a:r>
            <a:r>
              <a:rPr lang="pt-PT" sz="2000" dirty="0" err="1">
                <a:solidFill>
                  <a:srgbClr val="00B0F0"/>
                </a:solidFill>
                <a:latin typeface="Corbel (corpo)"/>
              </a:rPr>
              <a:t>make</a:t>
            </a:r>
            <a:r>
              <a:rPr lang="pt-PT" sz="2000" dirty="0">
                <a:solidFill>
                  <a:srgbClr val="00B0F0"/>
                </a:solidFill>
                <a:latin typeface="Corbel (corpo)"/>
              </a:rPr>
              <a:t> </a:t>
            </a:r>
            <a:r>
              <a:rPr lang="pt-PT" sz="2000" dirty="0" err="1">
                <a:solidFill>
                  <a:srgbClr val="00B0F0"/>
                </a:solidFill>
                <a:latin typeface="Corbel (corpo)"/>
              </a:rPr>
              <a:t>the</a:t>
            </a:r>
            <a:r>
              <a:rPr lang="pt-PT" sz="2000" dirty="0">
                <a:solidFill>
                  <a:srgbClr val="00B0F0"/>
                </a:solidFill>
                <a:latin typeface="Corbel (corpo)"/>
              </a:rPr>
              <a:t> </a:t>
            </a:r>
            <a:r>
              <a:rPr lang="pt-PT" sz="2000" dirty="0" err="1">
                <a:solidFill>
                  <a:srgbClr val="00B0F0"/>
                </a:solidFill>
                <a:latin typeface="Corbel (corpo)"/>
              </a:rPr>
              <a:t>request</a:t>
            </a:r>
            <a:r>
              <a:rPr lang="pt-PT" sz="2000" dirty="0">
                <a:solidFill>
                  <a:srgbClr val="00B0F0"/>
                </a:solidFill>
                <a:latin typeface="Corbel (corpo)"/>
              </a:rPr>
              <a:t>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pt-PT" sz="2000" dirty="0" err="1">
                <a:solidFill>
                  <a:srgbClr val="00B0F0"/>
                </a:solidFill>
                <a:latin typeface="Corbel (corpo)"/>
              </a:rPr>
              <a:t>Review</a:t>
            </a:r>
            <a:r>
              <a:rPr lang="pt-PT" sz="2000" dirty="0">
                <a:solidFill>
                  <a:srgbClr val="00B0F0"/>
                </a:solidFill>
                <a:latin typeface="Corbel (corpo)"/>
              </a:rPr>
              <a:t> </a:t>
            </a:r>
            <a:r>
              <a:rPr lang="pt-PT" sz="2000" dirty="0" err="1">
                <a:solidFill>
                  <a:srgbClr val="00B0F0"/>
                </a:solidFill>
                <a:latin typeface="Corbel (corpo)"/>
              </a:rPr>
              <a:t>the</a:t>
            </a:r>
            <a:r>
              <a:rPr lang="pt-PT" sz="2000" dirty="0">
                <a:solidFill>
                  <a:srgbClr val="00B0F0"/>
                </a:solidFill>
                <a:latin typeface="Corbel (corpo)"/>
              </a:rPr>
              <a:t> response;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pt-PT" sz="2000" dirty="0" err="1">
                <a:solidFill>
                  <a:srgbClr val="00B0F0"/>
                </a:solidFill>
                <a:latin typeface="Corbel (corpo)"/>
              </a:rPr>
              <a:t>Adjust</a:t>
            </a:r>
            <a:r>
              <a:rPr lang="pt-PT" sz="2000" dirty="0">
                <a:solidFill>
                  <a:srgbClr val="00B0F0"/>
                </a:solidFill>
                <a:latin typeface="Corbel (corpo)"/>
              </a:rPr>
              <a:t> </a:t>
            </a:r>
            <a:r>
              <a:rPr lang="pt-PT" sz="2000" dirty="0" err="1">
                <a:solidFill>
                  <a:srgbClr val="00B0F0"/>
                </a:solidFill>
                <a:latin typeface="Corbel (corpo)"/>
              </a:rPr>
              <a:t>the</a:t>
            </a:r>
            <a:r>
              <a:rPr lang="pt-PT" sz="2000" dirty="0">
                <a:solidFill>
                  <a:srgbClr val="00B0F0"/>
                </a:solidFill>
                <a:latin typeface="Corbel (corpo)"/>
              </a:rPr>
              <a:t> </a:t>
            </a:r>
            <a:r>
              <a:rPr lang="pt-PT" sz="2000" dirty="0" err="1">
                <a:solidFill>
                  <a:srgbClr val="00B0F0"/>
                </a:solidFill>
                <a:latin typeface="Corbel (corpo)"/>
              </a:rPr>
              <a:t>request</a:t>
            </a:r>
            <a:r>
              <a:rPr lang="pt-PT" sz="2000" dirty="0">
                <a:solidFill>
                  <a:srgbClr val="00B0F0"/>
                </a:solidFill>
                <a:latin typeface="Corbel (corpo)"/>
              </a:rPr>
              <a:t> </a:t>
            </a:r>
            <a:r>
              <a:rPr lang="pt-PT" sz="2000" dirty="0" err="1">
                <a:solidFill>
                  <a:srgbClr val="00B0F0"/>
                </a:solidFill>
                <a:latin typeface="Corbel (corpo)"/>
              </a:rPr>
              <a:t>using</a:t>
            </a:r>
            <a:r>
              <a:rPr lang="pt-PT" sz="2000" dirty="0">
                <a:solidFill>
                  <a:srgbClr val="00B0F0"/>
                </a:solidFill>
                <a:latin typeface="Corbel (corpo)"/>
              </a:rPr>
              <a:t> </a:t>
            </a:r>
            <a:r>
              <a:rPr lang="pt-PT" sz="2000" dirty="0" err="1">
                <a:solidFill>
                  <a:srgbClr val="00B0F0"/>
                </a:solidFill>
                <a:latin typeface="Corbel (corpo)"/>
              </a:rPr>
              <a:t>parameters</a:t>
            </a:r>
            <a:r>
              <a:rPr lang="pt-PT" sz="2000" dirty="0">
                <a:solidFill>
                  <a:srgbClr val="00B0F0"/>
                </a:solidFill>
                <a:latin typeface="Corbel (corpo)"/>
              </a:rPr>
              <a:t>.</a:t>
            </a:r>
          </a:p>
          <a:p>
            <a:pPr algn="just"/>
            <a:endParaRPr lang="pt-PT" sz="2400" dirty="0">
              <a:latin typeface="Corbel (corpo)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34</a:t>
            </a:fld>
            <a:endParaRPr lang="en-GB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8B2FC498-9B23-437A-8B91-E42E66C8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 err="1"/>
              <a:t>Theoretical</a:t>
            </a:r>
            <a:r>
              <a:rPr lang="pt-PT" b="1" dirty="0"/>
              <a:t> </a:t>
            </a:r>
            <a:r>
              <a:rPr lang="pt-PT" b="1" dirty="0" err="1"/>
              <a:t>Foundations</a:t>
            </a:r>
            <a:br>
              <a:rPr lang="pt-PT" dirty="0"/>
            </a:br>
            <a:r>
              <a:rPr lang="pt-PT" dirty="0"/>
              <a:t>Social Media </a:t>
            </a:r>
            <a:r>
              <a:rPr lang="pt-PT" dirty="0" err="1"/>
              <a:t>Sharing</a:t>
            </a:r>
            <a:r>
              <a:rPr lang="pt-PT" dirty="0"/>
              <a:t> </a:t>
            </a:r>
            <a:r>
              <a:rPr lang="pt-PT" dirty="0" err="1"/>
              <a:t>APIs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5DEA20-EB43-495E-9867-A791EB155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28" y="3908112"/>
            <a:ext cx="5563376" cy="103837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35148A8-6653-4934-A837-E315A2EBFF49}"/>
              </a:ext>
            </a:extLst>
          </p:cNvPr>
          <p:cNvGrpSpPr/>
          <p:nvPr/>
        </p:nvGrpSpPr>
        <p:grpSpPr>
          <a:xfrm>
            <a:off x="4824028" y="5105231"/>
            <a:ext cx="3772187" cy="1690972"/>
            <a:chOff x="151741" y="2806059"/>
            <a:chExt cx="4725059" cy="21181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98BE83-3B22-437C-BB9F-4F1E7D66E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3442"/>
            <a:stretch/>
          </p:blipFill>
          <p:spPr>
            <a:xfrm>
              <a:off x="151741" y="2806059"/>
              <a:ext cx="4725059" cy="43484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9E6737-1EF0-4561-9AC0-B842E6D351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052"/>
            <a:stretch/>
          </p:blipFill>
          <p:spPr>
            <a:xfrm>
              <a:off x="151741" y="3203759"/>
              <a:ext cx="4725059" cy="1720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6074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pt-PT" sz="2400" b="1" dirty="0"/>
              <a:t>QT </a:t>
            </a:r>
            <a:r>
              <a:rPr lang="pt-PT" sz="2400" b="1" dirty="0" err="1"/>
              <a:t>was</a:t>
            </a:r>
            <a:r>
              <a:rPr lang="pt-PT" sz="2400" b="1" dirty="0"/>
              <a:t> </a:t>
            </a:r>
            <a:r>
              <a:rPr lang="pt-PT" sz="2400" b="1" dirty="0" err="1"/>
              <a:t>the</a:t>
            </a:r>
            <a:r>
              <a:rPr lang="pt-PT" sz="2400" b="1" dirty="0"/>
              <a:t> </a:t>
            </a:r>
            <a:r>
              <a:rPr lang="pt-PT" sz="2400" b="1" dirty="0" err="1"/>
              <a:t>chosen</a:t>
            </a:r>
            <a:r>
              <a:rPr lang="pt-PT" sz="2400" b="1" dirty="0"/>
              <a:t> </a:t>
            </a:r>
            <a:r>
              <a:rPr lang="pt-PT" sz="2400" b="1" dirty="0" err="1"/>
              <a:t>one</a:t>
            </a:r>
            <a:r>
              <a:rPr lang="pt-PT" sz="2400" b="1" dirty="0"/>
              <a:t> for </a:t>
            </a:r>
            <a:r>
              <a:rPr lang="pt-PT" sz="2400" b="1" dirty="0" err="1"/>
              <a:t>the</a:t>
            </a:r>
            <a:r>
              <a:rPr lang="pt-PT" sz="2400" b="1" dirty="0"/>
              <a:t> </a:t>
            </a:r>
            <a:r>
              <a:rPr lang="pt-PT" sz="2400" b="1" dirty="0" err="1"/>
              <a:t>following</a:t>
            </a:r>
            <a:r>
              <a:rPr lang="pt-PT" sz="2400" b="1" dirty="0"/>
              <a:t> </a:t>
            </a:r>
            <a:r>
              <a:rPr lang="pt-PT" sz="2400" b="1" dirty="0" err="1"/>
              <a:t>reasons</a:t>
            </a:r>
            <a:r>
              <a:rPr lang="pt-PT" sz="2400" b="1" dirty="0"/>
              <a:t>:</a:t>
            </a:r>
          </a:p>
          <a:p>
            <a:pPr lvl="1" algn="just"/>
            <a:r>
              <a:rPr lang="en-US" sz="2000" b="1" i="0" u="none" strike="noStrike" baseline="0" dirty="0">
                <a:solidFill>
                  <a:srgbClr val="00B0F0"/>
                </a:solidFill>
                <a:latin typeface="NewsGotT-Reg"/>
              </a:rPr>
              <a:t>Allows cross development;</a:t>
            </a:r>
            <a:endParaRPr lang="en-US" sz="2000" dirty="0">
              <a:solidFill>
                <a:srgbClr val="00B0F0"/>
              </a:solidFill>
              <a:latin typeface="NewsGotT-Reg"/>
            </a:endParaRPr>
          </a:p>
          <a:p>
            <a:pPr lvl="1" algn="just"/>
            <a:r>
              <a:rPr lang="en-US" sz="2000" b="1" i="0" u="none" strike="noStrike" baseline="0" dirty="0">
                <a:solidFill>
                  <a:srgbClr val="00B0F0"/>
                </a:solidFill>
                <a:latin typeface="NewsGotT-Reg"/>
              </a:rPr>
              <a:t>Cost:</a:t>
            </a:r>
            <a:r>
              <a:rPr lang="en-US" sz="2000" b="0" i="0" u="none" strike="noStrike" baseline="0" dirty="0">
                <a:solidFill>
                  <a:srgbClr val="00B0F0"/>
                </a:solidFill>
                <a:latin typeface="NewsGotT-Reg"/>
              </a:rPr>
              <a:t> </a:t>
            </a:r>
            <a:r>
              <a:rPr lang="en-GB" sz="2000" b="0" i="0" u="none" strike="noStrike" baseline="0" dirty="0">
                <a:solidFill>
                  <a:srgbClr val="00B0F0"/>
                </a:solidFill>
                <a:latin typeface="NewsGotT-Reg"/>
              </a:rPr>
              <a:t>open</a:t>
            </a:r>
            <a:r>
              <a:rPr lang="en-GB" sz="2000" dirty="0">
                <a:solidFill>
                  <a:srgbClr val="00B0F0"/>
                </a:solidFill>
                <a:latin typeface="NewsGotT-Reg"/>
              </a:rPr>
              <a:t>-source license (free)</a:t>
            </a:r>
            <a:r>
              <a:rPr lang="pt-PT" sz="2000" dirty="0">
                <a:solidFill>
                  <a:srgbClr val="00B0F0"/>
                </a:solidFill>
                <a:latin typeface="NewsGotT-Reg"/>
              </a:rPr>
              <a:t> and faster to implement</a:t>
            </a:r>
            <a:endParaRPr lang="pt-PT" sz="2000" b="0" i="0" u="none" strike="noStrike" baseline="0" dirty="0">
              <a:solidFill>
                <a:srgbClr val="00B0F0"/>
              </a:solidFill>
              <a:latin typeface="NewsGotT-Reg"/>
            </a:endParaRPr>
          </a:p>
          <a:p>
            <a:pPr lvl="1" algn="just"/>
            <a:r>
              <a:rPr lang="en-US" sz="2000" b="1" i="0" u="none" strike="noStrike" baseline="0" dirty="0">
                <a:latin typeface="NewsGotT-Reg"/>
              </a:rPr>
              <a:t>Implementation: </a:t>
            </a:r>
            <a:r>
              <a:rPr lang="en-US" sz="2000" b="0" i="0" u="none" strike="noStrike" baseline="0" dirty="0">
                <a:latin typeface="NewsGotT-Reg"/>
              </a:rPr>
              <a:t>implemented in C++, which means that it is possible to use many libraries. </a:t>
            </a:r>
            <a:endParaRPr lang="en-US" sz="2000" dirty="0">
              <a:solidFill>
                <a:srgbClr val="00B0F0"/>
              </a:solidFill>
              <a:latin typeface="Corbel (corpo)"/>
            </a:endParaRPr>
          </a:p>
          <a:p>
            <a:pPr lvl="1" algn="just"/>
            <a:endParaRPr lang="en-US" sz="2000" b="0" i="0" u="none" strike="noStrike" baseline="0" dirty="0">
              <a:solidFill>
                <a:srgbClr val="00B0F0"/>
              </a:solidFill>
              <a:latin typeface="Corbel (corpo)"/>
            </a:endParaRPr>
          </a:p>
          <a:p>
            <a:pPr lvl="1" algn="just"/>
            <a:endParaRPr lang="en-US" sz="2000" dirty="0">
              <a:solidFill>
                <a:srgbClr val="00B0F0"/>
              </a:solidFill>
              <a:latin typeface="Corbel (corpo)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35</a:t>
            </a:fld>
            <a:endParaRPr lang="en-GB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8B2FC498-9B23-437A-8B91-E42E66C8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 err="1"/>
              <a:t>Theoretical</a:t>
            </a:r>
            <a:r>
              <a:rPr lang="pt-PT" b="1" dirty="0"/>
              <a:t> </a:t>
            </a:r>
            <a:r>
              <a:rPr lang="pt-PT" b="1" dirty="0" err="1"/>
              <a:t>Foundations</a:t>
            </a:r>
            <a:br>
              <a:rPr lang="pt-PT" dirty="0"/>
            </a:br>
            <a:r>
              <a:rPr lang="pt-PT" dirty="0"/>
              <a:t>UI Framework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374FC1B-CC5A-4A7E-98D2-38E4D1731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13" t="23422" r="16714" b="21286"/>
          <a:stretch/>
        </p:blipFill>
        <p:spPr>
          <a:xfrm>
            <a:off x="3766029" y="3501008"/>
            <a:ext cx="2583541" cy="147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02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pt-PT" sz="2400" b="1" dirty="0">
                <a:solidFill>
                  <a:schemeClr val="tx1"/>
                </a:solidFill>
              </a:rPr>
              <a:t>HTTPS:</a:t>
            </a:r>
          </a:p>
          <a:p>
            <a:pPr lvl="1" algn="l"/>
            <a:r>
              <a:rPr lang="en-US" sz="1800" b="0" i="0" u="none" strike="noStrike" baseline="0" dirty="0">
                <a:latin typeface="Corbel (corpo)"/>
              </a:rPr>
              <a:t>The communications between subsystems are made through TCP/IP, this is also used in this protocol </a:t>
            </a:r>
            <a:r>
              <a:rPr lang="pt-PT" sz="1800" b="0" i="0" u="none" strike="noStrike" baseline="0" dirty="0" err="1">
                <a:latin typeface="Corbel (corpo)"/>
              </a:rPr>
              <a:t>which</a:t>
            </a:r>
            <a:r>
              <a:rPr lang="pt-PT" sz="1800" b="0" i="0" u="none" strike="noStrike" baseline="0" dirty="0">
                <a:latin typeface="Corbel (corpo)"/>
              </a:rPr>
              <a:t> </a:t>
            </a:r>
            <a:r>
              <a:rPr lang="pt-PT" sz="1800" b="0" i="0" u="none" strike="noStrike" baseline="0" dirty="0" err="1">
                <a:latin typeface="Corbel (corpo)"/>
              </a:rPr>
              <a:t>is</a:t>
            </a:r>
            <a:r>
              <a:rPr lang="pt-PT" sz="1800" b="0" i="0" u="none" strike="noStrike" baseline="0" dirty="0">
                <a:latin typeface="Corbel (corpo)"/>
              </a:rPr>
              <a:t> </a:t>
            </a:r>
            <a:r>
              <a:rPr lang="pt-PT" sz="1800" b="0" i="0" u="none" strike="noStrike" baseline="0" dirty="0" err="1">
                <a:latin typeface="Corbel (corpo)"/>
              </a:rPr>
              <a:t>an</a:t>
            </a:r>
            <a:r>
              <a:rPr lang="pt-PT" sz="1800" b="0" i="0" u="none" strike="noStrike" baseline="0" dirty="0">
                <a:latin typeface="Corbel (corpo)"/>
              </a:rPr>
              <a:t> </a:t>
            </a:r>
            <a:r>
              <a:rPr lang="pt-PT" sz="1800" b="0" i="0" u="none" strike="noStrike" baseline="0" dirty="0" err="1">
                <a:latin typeface="Corbel (corpo)"/>
              </a:rPr>
              <a:t>advantage</a:t>
            </a:r>
            <a:r>
              <a:rPr lang="pt-PT" sz="1800" b="0" i="0" u="none" strike="noStrike" baseline="0" dirty="0">
                <a:latin typeface="Corbel (corpo)"/>
              </a:rPr>
              <a:t>;</a:t>
            </a:r>
          </a:p>
          <a:p>
            <a:pPr lvl="1" algn="l"/>
            <a:r>
              <a:rPr lang="en-US" sz="1800" b="0" i="0" u="none" strike="noStrike" baseline="0" dirty="0">
                <a:latin typeface="NewsGotT-Reg"/>
              </a:rPr>
              <a:t>The data is transferred only with authentications (request and responses) which makes it more secure;</a:t>
            </a:r>
          </a:p>
          <a:p>
            <a:pPr lvl="1" algn="l"/>
            <a:r>
              <a:rPr lang="en-US" sz="1800" dirty="0">
                <a:latin typeface="Corbel (corpo)"/>
              </a:rPr>
              <a:t>A</a:t>
            </a:r>
            <a:r>
              <a:rPr lang="en-US" sz="1800" b="0" i="0" u="none" strike="noStrike" baseline="0" dirty="0">
                <a:latin typeface="Corbel (corpo)"/>
              </a:rPr>
              <a:t>ll communication is encrypted, which makes it even more secure.</a:t>
            </a:r>
            <a:endParaRPr lang="pt-PT" sz="2000" b="1" i="0" u="none" strike="noStrike" baseline="0" dirty="0">
              <a:solidFill>
                <a:srgbClr val="00B0F0"/>
              </a:solidFill>
              <a:latin typeface="Corbel (corpo)"/>
            </a:endParaRPr>
          </a:p>
          <a:p>
            <a:pPr algn="l"/>
            <a:r>
              <a:rPr lang="pt-PT" sz="2400" b="1" i="0" u="none" strike="noStrike" baseline="0" dirty="0" err="1">
                <a:solidFill>
                  <a:schemeClr val="tx1"/>
                </a:solidFill>
                <a:latin typeface="Corbel (corpo)"/>
              </a:rPr>
              <a:t>Third</a:t>
            </a:r>
            <a:r>
              <a:rPr lang="pt-PT" sz="2400" b="1" i="0" u="none" strike="noStrike" baseline="0" dirty="0">
                <a:solidFill>
                  <a:schemeClr val="tx1"/>
                </a:solidFill>
                <a:latin typeface="Corbel (corpo)"/>
              </a:rPr>
              <a:t> </a:t>
            </a:r>
            <a:r>
              <a:rPr lang="pt-PT" sz="2400" b="1" i="0" u="none" strike="noStrike" baseline="0" dirty="0" err="1">
                <a:solidFill>
                  <a:schemeClr val="tx1"/>
                </a:solidFill>
                <a:latin typeface="Corbel (corpo)"/>
              </a:rPr>
              <a:t>Party</a:t>
            </a:r>
            <a:r>
              <a:rPr lang="pt-PT" sz="2400" b="1" i="0" u="none" strike="noStrike" baseline="0" dirty="0">
                <a:solidFill>
                  <a:schemeClr val="tx1"/>
                </a:solidFill>
                <a:latin typeface="Corbel (corpo)"/>
              </a:rPr>
              <a:t> API:</a:t>
            </a:r>
          </a:p>
          <a:p>
            <a:pPr lvl="1" algn="l"/>
            <a:r>
              <a:rPr lang="pt-PT" sz="2000" b="1" dirty="0">
                <a:solidFill>
                  <a:srgbClr val="00B0F0"/>
                </a:solidFill>
                <a:latin typeface="Corbel (corpo)"/>
              </a:rPr>
              <a:t>Transfer.sh</a:t>
            </a:r>
            <a:r>
              <a:rPr lang="pt-PT" sz="1800" b="1" dirty="0">
                <a:solidFill>
                  <a:srgbClr val="00B0F0"/>
                </a:solidFill>
                <a:latin typeface="Corbel (corpo)"/>
              </a:rPr>
              <a:t>: </a:t>
            </a:r>
            <a:r>
              <a:rPr lang="pt-PT" sz="1800" b="0" i="0" u="none" strike="noStrike" baseline="0" dirty="0" err="1">
                <a:solidFill>
                  <a:srgbClr val="00B0F0"/>
                </a:solidFill>
                <a:latin typeface="NewsGotT-Reg"/>
              </a:rPr>
              <a:t>This</a:t>
            </a:r>
            <a:r>
              <a:rPr lang="pt-PT" sz="1800" dirty="0">
                <a:solidFill>
                  <a:srgbClr val="00B0F0"/>
                </a:solidFill>
                <a:latin typeface="NewsGotT-Reg"/>
              </a:rPr>
              <a:t> 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ewsGotT-Reg"/>
              </a:rPr>
              <a:t>application has easy-to-use commands in order to transfer files with a URL, there is unlimited upload, it can encrypt files and it is also possible to limit the amount of downloads and days available of downloading [104].</a:t>
            </a:r>
          </a:p>
          <a:p>
            <a:pPr lvl="1" algn="l"/>
            <a:r>
              <a:rPr lang="en-US" sz="1800" b="1" i="0" u="none" strike="noStrike" baseline="0" dirty="0" err="1">
                <a:latin typeface="NewsGotT-Reg"/>
              </a:rPr>
              <a:t>Curlpp</a:t>
            </a:r>
            <a:r>
              <a:rPr lang="en-US" sz="1800" b="1" i="0" u="none" strike="noStrike" baseline="0" dirty="0">
                <a:latin typeface="NewsGotT-Reg"/>
              </a:rPr>
              <a:t>: </a:t>
            </a:r>
            <a:r>
              <a:rPr lang="en-US" sz="1800" b="0" i="0" u="none" strike="noStrike" baseline="0" dirty="0">
                <a:latin typeface="NewsGotT-Reg"/>
              </a:rPr>
              <a:t>Using the library </a:t>
            </a:r>
            <a:r>
              <a:rPr lang="en-US" sz="1800" b="1" i="0" u="none" strike="noStrike" baseline="0" dirty="0" err="1">
                <a:latin typeface="NewsGotT-Medi"/>
              </a:rPr>
              <a:t>curlpp</a:t>
            </a:r>
            <a:r>
              <a:rPr lang="en-US" sz="1800" b="0" i="0" u="none" strike="noStrike" baseline="0" dirty="0">
                <a:latin typeface="NewsGotT-Medi"/>
              </a:rPr>
              <a:t> </a:t>
            </a:r>
            <a:r>
              <a:rPr lang="en-US" sz="1800" b="0" i="0" u="none" strike="noStrike" baseline="0" dirty="0">
                <a:latin typeface="NewsGotT-Reg"/>
              </a:rPr>
              <a:t>with the </a:t>
            </a:r>
            <a:r>
              <a:rPr lang="en-US" sz="1800" b="0" i="0" u="none" strike="noStrike" baseline="0" dirty="0">
                <a:latin typeface="NewsGotT-Medi"/>
              </a:rPr>
              <a:t>transfer.sh </a:t>
            </a:r>
            <a:r>
              <a:rPr lang="en-US" sz="1800" b="0" i="0" u="none" strike="noStrike" baseline="0" dirty="0">
                <a:latin typeface="NewsGotT-Reg"/>
              </a:rPr>
              <a:t>API, it is possible to create a program to transfer files between nodes automatically when requested from the user</a:t>
            </a:r>
            <a:endParaRPr lang="en-US" sz="1800" b="0" i="0" u="none" strike="noStrike" baseline="0" dirty="0">
              <a:solidFill>
                <a:srgbClr val="00B0F0"/>
              </a:solidFill>
              <a:latin typeface="Corbel (corpo)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36</a:t>
            </a:fld>
            <a:endParaRPr lang="en-GB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8B2FC498-9B23-437A-8B91-E42E66C8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 err="1"/>
              <a:t>Theoretical</a:t>
            </a:r>
            <a:r>
              <a:rPr lang="pt-PT" b="1" dirty="0"/>
              <a:t> </a:t>
            </a:r>
            <a:r>
              <a:rPr lang="pt-PT" b="1" dirty="0" err="1"/>
              <a:t>Foundations</a:t>
            </a:r>
            <a:br>
              <a:rPr lang="pt-PT" dirty="0"/>
            </a:br>
            <a:r>
              <a:rPr lang="pt-PT" dirty="0"/>
              <a:t>File </a:t>
            </a:r>
            <a:r>
              <a:rPr lang="pt-PT" dirty="0" err="1"/>
              <a:t>Transfer</a:t>
            </a:r>
            <a:r>
              <a:rPr lang="pt-PT" dirty="0"/>
              <a:t> </a:t>
            </a:r>
            <a:r>
              <a:rPr lang="pt-PT" dirty="0" err="1"/>
              <a:t>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45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2C2390-66C5-417A-A63E-9C0042C7E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124744"/>
            <a:ext cx="7597352" cy="5760640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pt-PT" sz="4800" b="1" dirty="0">
                <a:solidFill>
                  <a:schemeClr val="tx1"/>
                </a:solidFill>
              </a:rPr>
              <a:t>3. Design</a:t>
            </a:r>
            <a:endParaRPr lang="en-US" sz="4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8748-E714-49FF-847C-51929D3D7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80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2C2390-66C5-417A-A63E-9C0042C7E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124744"/>
            <a:ext cx="7597352" cy="5760640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pt-PT" sz="4800" b="1" dirty="0">
                <a:solidFill>
                  <a:schemeClr val="tx1"/>
                </a:solidFill>
              </a:rPr>
              <a:t>3.1. Hardware</a:t>
            </a:r>
            <a:endParaRPr lang="en-US" sz="4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8748-E714-49FF-847C-51929D3D7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311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1"/>
            <a:ext cx="4824536" cy="1196752"/>
          </a:xfrm>
        </p:spPr>
        <p:txBody>
          <a:bodyPr/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dirty="0"/>
              <a:t>Hardware </a:t>
            </a:r>
            <a:r>
              <a:rPr lang="pt-PT" dirty="0" err="1"/>
              <a:t>Architecture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39</a:t>
            </a:fld>
            <a:endParaRPr lang="en-GB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91D70B32-F347-4F26-BAE8-A64368A67F03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1638151" y="1880966"/>
            <a:ext cx="7524750" cy="518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84406CA-354E-4683-9CAD-2726A2279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96753"/>
            <a:ext cx="6734175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270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218E4369-F83D-40DD-A027-39E7F42D1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196752"/>
            <a:ext cx="7309320" cy="5976664"/>
          </a:xfrm>
        </p:spPr>
        <p:txBody>
          <a:bodyPr>
            <a:normAutofit/>
          </a:bodyPr>
          <a:lstStyle/>
          <a:p>
            <a:pPr algn="just"/>
            <a:r>
              <a:rPr lang="en-GB" sz="3100" dirty="0"/>
              <a:t>The project consists of a </a:t>
            </a:r>
            <a:r>
              <a:rPr lang="en-GB" sz="3100" b="1" dirty="0"/>
              <a:t>marketing digital outdoor (MDO) </a:t>
            </a:r>
            <a:r>
              <a:rPr lang="en-GB" sz="3100" dirty="0"/>
              <a:t>with:</a:t>
            </a:r>
          </a:p>
          <a:p>
            <a:pPr marL="0" indent="0" algn="just">
              <a:buNone/>
            </a:pPr>
            <a:endParaRPr lang="en-GB" sz="3100" dirty="0"/>
          </a:p>
          <a:p>
            <a:pPr lvl="1" algn="just"/>
            <a:r>
              <a:rPr lang="en-GB" dirty="0">
                <a:solidFill>
                  <a:srgbClr val="373E48"/>
                </a:solidFill>
              </a:rPr>
              <a:t>sound and video display, and fragrance emission selected by the brands, </a:t>
            </a:r>
          </a:p>
          <a:p>
            <a:pPr lvl="1" algn="just"/>
            <a:endParaRPr lang="en-GB" dirty="0">
              <a:solidFill>
                <a:srgbClr val="373E48"/>
              </a:solidFill>
            </a:endParaRPr>
          </a:p>
          <a:p>
            <a:pPr lvl="1" algn="just"/>
            <a:r>
              <a:rPr lang="en-GB" dirty="0">
                <a:solidFill>
                  <a:srgbClr val="373E48"/>
                </a:solidFill>
              </a:rPr>
              <a:t>providing a gesture-based interface for user interaction to create pictures and GIFs, brand-specific, </a:t>
            </a:r>
          </a:p>
          <a:p>
            <a:pPr lvl="1" algn="just"/>
            <a:endParaRPr lang="en-GB" dirty="0">
              <a:solidFill>
                <a:srgbClr val="373E48"/>
              </a:solidFill>
            </a:endParaRPr>
          </a:p>
          <a:p>
            <a:pPr lvl="1" algn="just"/>
            <a:r>
              <a:rPr lang="en-GB" dirty="0">
                <a:solidFill>
                  <a:srgbClr val="373E48"/>
                </a:solidFill>
              </a:rPr>
              <a:t>and share them on social media.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96298E-BAD5-44F6-A79F-5F078A97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err="1"/>
              <a:t>Problem</a:t>
            </a:r>
            <a:r>
              <a:rPr lang="pt-PT" dirty="0"/>
              <a:t> </a:t>
            </a:r>
            <a:r>
              <a:rPr lang="pt-PT" dirty="0" err="1"/>
              <a:t>Statement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1D642-C098-4D92-8249-927E6977C5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2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1"/>
            <a:ext cx="4824536" cy="1196752"/>
          </a:xfrm>
        </p:spPr>
        <p:txBody>
          <a:bodyPr/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dirty="0"/>
              <a:t>Hardware </a:t>
            </a:r>
            <a:r>
              <a:rPr lang="pt-PT" dirty="0" err="1"/>
              <a:t>Architecture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40</a:t>
            </a:fld>
            <a:endParaRPr lang="en-GB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91D70B32-F347-4F26-BAE8-A64368A67F03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1115616" y="1229367"/>
            <a:ext cx="7524750" cy="518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r>
              <a:rPr lang="pt-PT" b="1" dirty="0" err="1"/>
              <a:t>Main</a:t>
            </a:r>
            <a:r>
              <a:rPr lang="pt-PT" b="1" dirty="0"/>
              <a:t> </a:t>
            </a:r>
            <a:r>
              <a:rPr lang="pt-PT" b="1" dirty="0" err="1"/>
              <a:t>Controller</a:t>
            </a:r>
            <a:r>
              <a:rPr lang="pt-PT" b="1" dirty="0"/>
              <a:t>:</a:t>
            </a:r>
          </a:p>
          <a:p>
            <a:endParaRPr lang="pt-PT" dirty="0"/>
          </a:p>
          <a:p>
            <a:pPr lvl="1">
              <a:lnSpc>
                <a:spcPct val="120000"/>
              </a:lnSpc>
            </a:pPr>
            <a:r>
              <a:rPr lang="en-US" sz="2300" b="1" dirty="0"/>
              <a:t>Processor</a:t>
            </a:r>
            <a:r>
              <a:rPr lang="en-US" sz="2300" dirty="0"/>
              <a:t>: Broadcom BCM2711 processor, quad-core Cortex-A72 (ARM v8) 64-bit with 1.5GHz;</a:t>
            </a:r>
          </a:p>
          <a:p>
            <a:pPr lvl="1">
              <a:lnSpc>
                <a:spcPct val="120000"/>
              </a:lnSpc>
            </a:pPr>
            <a:r>
              <a:rPr lang="en-US" sz="2300" b="1" dirty="0"/>
              <a:t>Memory</a:t>
            </a:r>
            <a:r>
              <a:rPr lang="en-US" sz="2300" dirty="0"/>
              <a:t>: 4GB LPDDR4 with on-die ECC; </a:t>
            </a:r>
          </a:p>
          <a:p>
            <a:pPr lvl="1">
              <a:lnSpc>
                <a:spcPct val="120000"/>
              </a:lnSpc>
            </a:pPr>
            <a:r>
              <a:rPr lang="en-US" sz="2300" b="1" dirty="0"/>
              <a:t>Connectivity</a:t>
            </a:r>
            <a:r>
              <a:rPr lang="en-US" sz="2300" dirty="0"/>
              <a:t>: 2.4 GHz and 5.0 GHz IEEE 802.11b/g/n/ac wireless LAN, Bluetooth 5.0 with low energy, one Gigabit Ethernet port, four USB ports in which two are 3.0 and another two are 2.0;</a:t>
            </a:r>
          </a:p>
          <a:p>
            <a:pPr lvl="1">
              <a:lnSpc>
                <a:spcPct val="120000"/>
              </a:lnSpc>
            </a:pPr>
            <a:r>
              <a:rPr lang="en-US" sz="2300" b="1" dirty="0"/>
              <a:t>GPIO</a:t>
            </a:r>
            <a:r>
              <a:rPr lang="en-US" sz="2300" dirty="0"/>
              <a:t>: standard 40-pin GPIO fully backwards-compatible with previous boards;</a:t>
            </a:r>
          </a:p>
          <a:p>
            <a:pPr lvl="1">
              <a:lnSpc>
                <a:spcPct val="120000"/>
              </a:lnSpc>
            </a:pPr>
            <a:r>
              <a:rPr lang="en-US" sz="2300" b="1" dirty="0"/>
              <a:t>Video and Sound</a:t>
            </a:r>
            <a:r>
              <a:rPr lang="en-US" sz="2300" dirty="0"/>
              <a:t>: two HDMI ports that support up to 4kp60, a 2-lane MIPI DSI display port, a 2-lane MIPI CSI camera port and a 4-pole stereo audio and composite video port; </a:t>
            </a:r>
          </a:p>
          <a:p>
            <a:pPr lvl="1">
              <a:lnSpc>
                <a:spcPct val="120000"/>
              </a:lnSpc>
            </a:pPr>
            <a:r>
              <a:rPr lang="en-US" sz="2300" b="1" dirty="0"/>
              <a:t>Multimedia</a:t>
            </a:r>
            <a:r>
              <a:rPr lang="en-US" sz="2300" dirty="0"/>
              <a:t>: H.265 (4Kp60 decode), H.264(1080p60 decode and 1080p30 encode) and OpenGL ES 3.0 graphics;</a:t>
            </a:r>
          </a:p>
          <a:p>
            <a:pPr lvl="1">
              <a:lnSpc>
                <a:spcPct val="120000"/>
              </a:lnSpc>
            </a:pPr>
            <a:r>
              <a:rPr lang="en-US" sz="2300" b="1" dirty="0"/>
              <a:t>SD card support</a:t>
            </a:r>
            <a:r>
              <a:rPr lang="en-US" sz="2300" dirty="0"/>
              <a:t>: Micro SD card slot for loading operating system and data storage;</a:t>
            </a:r>
          </a:p>
          <a:p>
            <a:pPr lvl="1">
              <a:lnSpc>
                <a:spcPct val="120000"/>
              </a:lnSpc>
            </a:pPr>
            <a:r>
              <a:rPr lang="en-US" sz="2300" b="1" dirty="0"/>
              <a:t>Input power</a:t>
            </a:r>
            <a:r>
              <a:rPr lang="en-US" sz="2300" dirty="0"/>
              <a:t>: 5V Direct Current (DC) via USB-C connector (minimum 3A), 5V DC via GPIO header (minimum 3A) and Power over Ethernet (PoE) - enabled (requires separate PoE HAT);</a:t>
            </a:r>
          </a:p>
          <a:p>
            <a:pPr lvl="1">
              <a:lnSpc>
                <a:spcPct val="120000"/>
              </a:lnSpc>
            </a:pPr>
            <a:r>
              <a:rPr lang="en-US" sz="2300" b="1" dirty="0"/>
              <a:t>Environment:</a:t>
            </a:r>
            <a:r>
              <a:rPr lang="en-US" sz="2300" dirty="0"/>
              <a:t> it has a range of operation between 0ºC and 50ºC.</a:t>
            </a:r>
            <a:endParaRPr lang="pt-PT" sz="2300" dirty="0"/>
          </a:p>
        </p:txBody>
      </p:sp>
    </p:spTree>
    <p:extLst>
      <p:ext uri="{BB962C8B-B14F-4D97-AF65-F5344CB8AC3E}">
        <p14:creationId xmlns:p14="http://schemas.microsoft.com/office/powerpoint/2010/main" val="3196764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1"/>
            <a:ext cx="4824536" cy="1196752"/>
          </a:xfrm>
        </p:spPr>
        <p:txBody>
          <a:bodyPr/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dirty="0"/>
              <a:t>Hardware </a:t>
            </a:r>
            <a:r>
              <a:rPr lang="pt-PT" dirty="0" err="1"/>
              <a:t>Architecture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41</a:t>
            </a:fld>
            <a:endParaRPr lang="en-GB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91D70B32-F347-4F26-BAE8-A64368A67F03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1115616" y="1229367"/>
            <a:ext cx="7524750" cy="518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PT" b="1" dirty="0" err="1"/>
              <a:t>Motion</a:t>
            </a:r>
            <a:r>
              <a:rPr lang="pt-PT" b="1" dirty="0"/>
              <a:t> </a:t>
            </a:r>
            <a:r>
              <a:rPr lang="pt-PT" b="1" dirty="0" err="1"/>
              <a:t>Detection</a:t>
            </a:r>
            <a:r>
              <a:rPr lang="pt-PT" b="1" dirty="0"/>
              <a:t>(HC-SR04)</a:t>
            </a:r>
            <a:r>
              <a:rPr lang="pt-PT" dirty="0"/>
              <a:t>:</a:t>
            </a:r>
          </a:p>
          <a:p>
            <a:pPr lvl="1">
              <a:lnSpc>
                <a:spcPct val="150000"/>
              </a:lnSpc>
            </a:pPr>
            <a:r>
              <a:rPr lang="pt-PT" sz="1800" b="1" dirty="0" err="1"/>
              <a:t>Operating</a:t>
            </a:r>
            <a:r>
              <a:rPr lang="pt-PT" sz="1800" b="1" dirty="0"/>
              <a:t> </a:t>
            </a:r>
            <a:r>
              <a:rPr lang="pt-PT" sz="1800" b="1" dirty="0" err="1"/>
              <a:t>Voltage</a:t>
            </a:r>
            <a:r>
              <a:rPr lang="pt-PT" sz="1800" dirty="0"/>
              <a:t>: 5V DC;</a:t>
            </a:r>
          </a:p>
          <a:p>
            <a:pPr lvl="1">
              <a:lnSpc>
                <a:spcPct val="150000"/>
              </a:lnSpc>
            </a:pPr>
            <a:r>
              <a:rPr lang="pt-PT" sz="1800" b="1" dirty="0" err="1"/>
              <a:t>Operating</a:t>
            </a:r>
            <a:r>
              <a:rPr lang="pt-PT" sz="1800" b="1" dirty="0"/>
              <a:t> </a:t>
            </a:r>
            <a:r>
              <a:rPr lang="pt-PT" sz="1800" b="1" dirty="0" err="1"/>
              <a:t>Current</a:t>
            </a:r>
            <a:r>
              <a:rPr lang="pt-PT" sz="1800" b="1" dirty="0"/>
              <a:t>:</a:t>
            </a:r>
            <a:r>
              <a:rPr lang="pt-PT" sz="1800" dirty="0"/>
              <a:t> 15 </a:t>
            </a:r>
            <a:r>
              <a:rPr lang="pt-PT" sz="1800" dirty="0" err="1"/>
              <a:t>milliampere</a:t>
            </a:r>
            <a:r>
              <a:rPr lang="pt-PT" sz="1800" dirty="0"/>
              <a:t> (</a:t>
            </a:r>
            <a:r>
              <a:rPr lang="pt-PT" sz="1800" dirty="0" err="1"/>
              <a:t>mA</a:t>
            </a:r>
            <a:r>
              <a:rPr lang="pt-PT" sz="1800" dirty="0"/>
              <a:t>); </a:t>
            </a:r>
          </a:p>
          <a:p>
            <a:pPr lvl="1">
              <a:lnSpc>
                <a:spcPct val="150000"/>
              </a:lnSpc>
            </a:pPr>
            <a:r>
              <a:rPr lang="pt-PT" sz="1800" b="1" dirty="0" err="1"/>
              <a:t>Operating</a:t>
            </a:r>
            <a:r>
              <a:rPr lang="pt-PT" sz="1800" b="1" dirty="0"/>
              <a:t> </a:t>
            </a:r>
            <a:r>
              <a:rPr lang="pt-PT" sz="1800" b="1" dirty="0" err="1"/>
              <a:t>Frequency</a:t>
            </a:r>
            <a:r>
              <a:rPr lang="pt-PT" sz="1800" dirty="0"/>
              <a:t>: 40 KHz; </a:t>
            </a:r>
          </a:p>
          <a:p>
            <a:pPr lvl="1">
              <a:lnSpc>
                <a:spcPct val="150000"/>
              </a:lnSpc>
            </a:pPr>
            <a:r>
              <a:rPr lang="pt-PT" sz="1800" b="1" dirty="0" err="1"/>
              <a:t>Maximum</a:t>
            </a:r>
            <a:r>
              <a:rPr lang="pt-PT" sz="1800" b="1" dirty="0"/>
              <a:t> Range</a:t>
            </a:r>
            <a:r>
              <a:rPr lang="pt-PT" sz="1800" dirty="0"/>
              <a:t>: 4 </a:t>
            </a:r>
            <a:r>
              <a:rPr lang="pt-PT" sz="1800" dirty="0" err="1"/>
              <a:t>meters</a:t>
            </a:r>
            <a:r>
              <a:rPr lang="pt-PT" sz="1800" dirty="0"/>
              <a:t>; </a:t>
            </a:r>
          </a:p>
          <a:p>
            <a:pPr lvl="1">
              <a:lnSpc>
                <a:spcPct val="150000"/>
              </a:lnSpc>
            </a:pPr>
            <a:r>
              <a:rPr lang="pt-PT" sz="1800" b="1" dirty="0" err="1"/>
              <a:t>Minimum</a:t>
            </a:r>
            <a:r>
              <a:rPr lang="pt-PT" sz="1800" b="1" dirty="0"/>
              <a:t> Range</a:t>
            </a:r>
            <a:r>
              <a:rPr lang="pt-PT" sz="1800" dirty="0"/>
              <a:t>: 2 </a:t>
            </a:r>
            <a:r>
              <a:rPr lang="pt-PT" sz="1800" dirty="0" err="1"/>
              <a:t>centimeters</a:t>
            </a:r>
            <a:r>
              <a:rPr lang="pt-PT" sz="1800" dirty="0"/>
              <a:t>; </a:t>
            </a:r>
          </a:p>
          <a:p>
            <a:pPr lvl="1">
              <a:lnSpc>
                <a:spcPct val="150000"/>
              </a:lnSpc>
            </a:pPr>
            <a:r>
              <a:rPr lang="pt-PT" sz="1800" b="1" dirty="0" err="1"/>
              <a:t>Ranging</a:t>
            </a:r>
            <a:r>
              <a:rPr lang="pt-PT" sz="1800" b="1" dirty="0"/>
              <a:t> </a:t>
            </a:r>
            <a:r>
              <a:rPr lang="pt-PT" sz="1800" b="1" dirty="0" err="1"/>
              <a:t>Accuracy</a:t>
            </a:r>
            <a:r>
              <a:rPr lang="pt-PT" sz="1800" dirty="0"/>
              <a:t>: 3 </a:t>
            </a:r>
            <a:r>
              <a:rPr lang="pt-PT" sz="1800" dirty="0" err="1"/>
              <a:t>millimeters</a:t>
            </a:r>
            <a:r>
              <a:rPr lang="pt-PT" sz="1800" dirty="0"/>
              <a:t>;</a:t>
            </a:r>
          </a:p>
          <a:p>
            <a:pPr lvl="1">
              <a:lnSpc>
                <a:spcPct val="150000"/>
              </a:lnSpc>
            </a:pPr>
            <a:r>
              <a:rPr lang="pt-PT" sz="1800" b="1" dirty="0" err="1"/>
              <a:t>Measuring</a:t>
            </a:r>
            <a:r>
              <a:rPr lang="pt-PT" sz="1800" b="1" dirty="0"/>
              <a:t> </a:t>
            </a:r>
            <a:r>
              <a:rPr lang="pt-PT" sz="1800" b="1" dirty="0" err="1"/>
              <a:t>Angle</a:t>
            </a:r>
            <a:r>
              <a:rPr lang="pt-PT" sz="1800" dirty="0"/>
              <a:t>: 15 </a:t>
            </a:r>
            <a:r>
              <a:rPr lang="pt-PT" sz="1800" dirty="0" err="1"/>
              <a:t>degrees</a:t>
            </a:r>
            <a:r>
              <a:rPr lang="pt-PT" sz="1800" dirty="0"/>
              <a:t>; </a:t>
            </a:r>
          </a:p>
          <a:p>
            <a:pPr lvl="1">
              <a:lnSpc>
                <a:spcPct val="150000"/>
              </a:lnSpc>
            </a:pPr>
            <a:r>
              <a:rPr lang="pt-PT" sz="1800" b="1" dirty="0" err="1"/>
              <a:t>Trigger</a:t>
            </a:r>
            <a:r>
              <a:rPr lang="pt-PT" sz="1800" b="1" dirty="0"/>
              <a:t> Input </a:t>
            </a:r>
            <a:r>
              <a:rPr lang="pt-PT" sz="1800" b="1" dirty="0" err="1"/>
              <a:t>Signal</a:t>
            </a:r>
            <a:r>
              <a:rPr lang="pt-PT" sz="1800" dirty="0"/>
              <a:t>: 10 </a:t>
            </a:r>
            <a:r>
              <a:rPr lang="pt-PT" sz="1800" dirty="0" err="1"/>
              <a:t>microseconds</a:t>
            </a:r>
            <a:r>
              <a:rPr lang="pt-PT" sz="1800" dirty="0"/>
              <a:t> TTL pulse;</a:t>
            </a:r>
          </a:p>
          <a:p>
            <a:pPr lvl="1">
              <a:lnSpc>
                <a:spcPct val="150000"/>
              </a:lnSpc>
            </a:pPr>
            <a:r>
              <a:rPr lang="pt-PT" sz="1800" b="1" dirty="0" err="1"/>
              <a:t>Dimension</a:t>
            </a:r>
            <a:r>
              <a:rPr lang="pt-PT" sz="1800" dirty="0"/>
              <a:t>: 45 x 20 x 15 </a:t>
            </a:r>
            <a:r>
              <a:rPr lang="pt-PT" sz="1800" dirty="0" err="1"/>
              <a:t>millimeters</a:t>
            </a:r>
            <a:r>
              <a:rPr lang="pt-PT" sz="1800" dirty="0"/>
              <a:t>.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B878546-FECF-42AB-8A0D-E2B0FBE7C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2"/>
          <a:stretch/>
        </p:blipFill>
        <p:spPr bwMode="auto">
          <a:xfrm>
            <a:off x="6084168" y="1916832"/>
            <a:ext cx="270353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771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1"/>
            <a:ext cx="4824536" cy="1196752"/>
          </a:xfrm>
        </p:spPr>
        <p:txBody>
          <a:bodyPr/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dirty="0"/>
              <a:t>Hardware </a:t>
            </a:r>
            <a:r>
              <a:rPr lang="pt-PT" dirty="0" err="1"/>
              <a:t>Architecture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42</a:t>
            </a:fld>
            <a:endParaRPr lang="en-GB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91D70B32-F347-4F26-BAE8-A64368A67F03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1115616" y="1229367"/>
            <a:ext cx="7524750" cy="518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PT" b="1" dirty="0" err="1"/>
              <a:t>Fragrance</a:t>
            </a:r>
            <a:r>
              <a:rPr lang="pt-PT" b="1" dirty="0"/>
              <a:t> </a:t>
            </a:r>
            <a:r>
              <a:rPr lang="pt-PT" b="1" dirty="0" err="1"/>
              <a:t>diffusion</a:t>
            </a:r>
            <a:r>
              <a:rPr lang="pt-PT" b="1" dirty="0"/>
              <a:t> </a:t>
            </a:r>
            <a:r>
              <a:rPr lang="pt-PT" b="1" dirty="0" err="1"/>
              <a:t>actuator</a:t>
            </a:r>
            <a:r>
              <a:rPr lang="pt-PT" b="1" dirty="0"/>
              <a:t>:</a:t>
            </a:r>
            <a:endParaRPr lang="pt-PT" dirty="0"/>
          </a:p>
          <a:p>
            <a:pPr lvl="1"/>
            <a:r>
              <a:rPr lang="pt-PT" sz="1800" b="1" dirty="0" err="1"/>
              <a:t>Operating</a:t>
            </a:r>
            <a:r>
              <a:rPr lang="pt-PT" sz="1800" b="1" dirty="0"/>
              <a:t> </a:t>
            </a:r>
            <a:r>
              <a:rPr lang="pt-PT" sz="1800" b="1" dirty="0" err="1"/>
              <a:t>Voltage</a:t>
            </a:r>
            <a:r>
              <a:rPr lang="pt-PT" sz="1800" dirty="0"/>
              <a:t>: 5V DC;</a:t>
            </a:r>
          </a:p>
          <a:p>
            <a:pPr lvl="1"/>
            <a:r>
              <a:rPr lang="pt-PT" sz="1800" b="1" dirty="0" err="1"/>
              <a:t>Operating</a:t>
            </a:r>
            <a:r>
              <a:rPr lang="pt-PT" sz="1800" b="1" dirty="0"/>
              <a:t> </a:t>
            </a:r>
            <a:r>
              <a:rPr lang="pt-PT" sz="1800" b="1" dirty="0" err="1"/>
              <a:t>Current</a:t>
            </a:r>
            <a:r>
              <a:rPr lang="pt-PT" sz="1800" b="1" dirty="0"/>
              <a:t>:</a:t>
            </a:r>
            <a:r>
              <a:rPr lang="pt-PT" sz="1800" dirty="0"/>
              <a:t> 300 </a:t>
            </a:r>
            <a:r>
              <a:rPr lang="pt-PT" sz="1800" dirty="0" err="1"/>
              <a:t>milliampere</a:t>
            </a:r>
            <a:r>
              <a:rPr lang="pt-PT" sz="1800" dirty="0"/>
              <a:t> (</a:t>
            </a:r>
            <a:r>
              <a:rPr lang="pt-PT" sz="1800" dirty="0" err="1"/>
              <a:t>mA</a:t>
            </a:r>
            <a:r>
              <a:rPr lang="pt-PT" sz="1800" dirty="0"/>
              <a:t>); </a:t>
            </a:r>
          </a:p>
          <a:p>
            <a:pPr lvl="1"/>
            <a:r>
              <a:rPr lang="pt-PT" sz="1800" b="1" dirty="0" err="1"/>
              <a:t>Operating</a:t>
            </a:r>
            <a:r>
              <a:rPr lang="pt-PT" sz="1800" b="1" dirty="0"/>
              <a:t> </a:t>
            </a:r>
            <a:r>
              <a:rPr lang="pt-PT" sz="1800" b="1" dirty="0" err="1"/>
              <a:t>Power</a:t>
            </a:r>
            <a:r>
              <a:rPr lang="pt-PT" sz="1800" dirty="0"/>
              <a:t>: 2 W; </a:t>
            </a:r>
          </a:p>
          <a:p>
            <a:pPr lvl="1"/>
            <a:r>
              <a:rPr lang="pt-PT" sz="1800" b="1" dirty="0" err="1"/>
              <a:t>Operating</a:t>
            </a:r>
            <a:r>
              <a:rPr lang="pt-PT" sz="1800" b="1" dirty="0"/>
              <a:t> </a:t>
            </a:r>
            <a:r>
              <a:rPr lang="pt-PT" sz="1800" b="1" dirty="0" err="1"/>
              <a:t>Frequency</a:t>
            </a:r>
            <a:r>
              <a:rPr lang="pt-PT" sz="1800" dirty="0"/>
              <a:t>: 108 kHz; </a:t>
            </a:r>
          </a:p>
          <a:p>
            <a:pPr lvl="1"/>
            <a:r>
              <a:rPr lang="pt-PT" sz="1800" b="1" dirty="0" err="1"/>
              <a:t>Dimension</a:t>
            </a:r>
            <a:r>
              <a:rPr lang="pt-PT" sz="1800" dirty="0"/>
              <a:t>: 35 x 20 x 17 </a:t>
            </a:r>
            <a:r>
              <a:rPr lang="pt-PT" sz="1800" dirty="0" err="1"/>
              <a:t>millimeters</a:t>
            </a:r>
            <a:r>
              <a:rPr lang="pt-PT" sz="1800" dirty="0"/>
              <a:t>.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5479250-2397-4B5D-AB46-3ACF05C4DA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6" r="14445" b="35300"/>
          <a:stretch/>
        </p:blipFill>
        <p:spPr bwMode="auto">
          <a:xfrm>
            <a:off x="3133561" y="3421360"/>
            <a:ext cx="3236917" cy="297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425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1"/>
            <a:ext cx="4824536" cy="1196752"/>
          </a:xfrm>
        </p:spPr>
        <p:txBody>
          <a:bodyPr/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dirty="0"/>
              <a:t>Hardware </a:t>
            </a:r>
            <a:r>
              <a:rPr lang="pt-PT" dirty="0" err="1"/>
              <a:t>Architecture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43</a:t>
            </a:fld>
            <a:endParaRPr lang="en-GB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91D70B32-F347-4F26-BAE8-A64368A67F03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1115616" y="1229367"/>
            <a:ext cx="7524750" cy="518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PT" b="1" dirty="0" err="1"/>
              <a:t>Camera</a:t>
            </a:r>
            <a:r>
              <a:rPr lang="pt-PT" b="1" dirty="0"/>
              <a:t> (</a:t>
            </a:r>
            <a:r>
              <a:rPr lang="it-IT" b="1" dirty="0"/>
              <a:t>Raspberry Pi Camera Module V2</a:t>
            </a:r>
            <a:r>
              <a:rPr lang="pt-PT" b="1" dirty="0"/>
              <a:t>):</a:t>
            </a:r>
          </a:p>
          <a:p>
            <a:pPr lvl="1"/>
            <a:r>
              <a:rPr lang="pt-PT" sz="1800" b="1" dirty="0"/>
              <a:t>Sensor:</a:t>
            </a:r>
            <a:r>
              <a:rPr lang="pt-PT" sz="1800" dirty="0"/>
              <a:t> Sony IMX219 8-megapixel;</a:t>
            </a:r>
            <a:endParaRPr lang="pt-PT" sz="1400" dirty="0"/>
          </a:p>
          <a:p>
            <a:pPr lvl="1"/>
            <a:r>
              <a:rPr lang="pt-PT" sz="1800" b="1" dirty="0" err="1"/>
              <a:t>Quality</a:t>
            </a:r>
            <a:r>
              <a:rPr lang="pt-PT" sz="1800" b="1" dirty="0"/>
              <a:t>: </a:t>
            </a:r>
            <a:r>
              <a:rPr lang="pt-PT" sz="1800" dirty="0"/>
              <a:t>1080p30, 720p60;</a:t>
            </a:r>
          </a:p>
          <a:p>
            <a:pPr lvl="1"/>
            <a:r>
              <a:rPr lang="pt-PT" sz="1800" b="1" dirty="0"/>
              <a:t>Interface</a:t>
            </a:r>
            <a:r>
              <a:rPr lang="pt-PT" sz="1800" dirty="0"/>
              <a:t>: CSI;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1F7F082-4882-4D9A-8140-0451BE050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931" y="2996952"/>
            <a:ext cx="3386138" cy="253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771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1"/>
            <a:ext cx="4824536" cy="1196752"/>
          </a:xfrm>
        </p:spPr>
        <p:txBody>
          <a:bodyPr/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dirty="0"/>
              <a:t>Hardware </a:t>
            </a:r>
            <a:r>
              <a:rPr lang="pt-PT" dirty="0" err="1"/>
              <a:t>Architecture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44</a:t>
            </a:fld>
            <a:endParaRPr lang="en-GB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91D70B32-F347-4F26-BAE8-A64368A67F03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1115616" y="1229367"/>
            <a:ext cx="7524750" cy="518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PT" b="1" dirty="0"/>
              <a:t>LCD Display: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5B76403-E383-404F-80A0-C1D0889F3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811" y="2132856"/>
            <a:ext cx="3444156" cy="393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5929FF5-E5EC-4CE9-BE8F-1307D4BE0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598" y="2780928"/>
            <a:ext cx="4136615" cy="309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8253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1"/>
            <a:ext cx="4824536" cy="1196752"/>
          </a:xfrm>
        </p:spPr>
        <p:txBody>
          <a:bodyPr/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dirty="0"/>
              <a:t>Hardware </a:t>
            </a:r>
            <a:r>
              <a:rPr lang="pt-PT" dirty="0" err="1"/>
              <a:t>Architecture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45</a:t>
            </a:fld>
            <a:endParaRPr lang="en-GB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91D70B32-F347-4F26-BAE8-A64368A67F03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1115616" y="1229367"/>
            <a:ext cx="7524750" cy="518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PT" b="1" dirty="0"/>
              <a:t>Speakers (</a:t>
            </a:r>
            <a:r>
              <a:rPr lang="it-IT" b="1" dirty="0"/>
              <a:t>Raspberry Pi Camera Module V2</a:t>
            </a:r>
            <a:r>
              <a:rPr lang="pt-PT" b="1" dirty="0"/>
              <a:t>):</a:t>
            </a:r>
          </a:p>
          <a:p>
            <a:pPr lvl="1"/>
            <a:r>
              <a:rPr lang="pt-PT" sz="1800" b="1" dirty="0" err="1"/>
              <a:t>Impedance</a:t>
            </a:r>
            <a:r>
              <a:rPr lang="pt-PT" sz="1800" b="1" dirty="0"/>
              <a:t>:</a:t>
            </a:r>
            <a:r>
              <a:rPr lang="pt-PT" sz="1800" dirty="0"/>
              <a:t> 8 Ohm;</a:t>
            </a:r>
            <a:endParaRPr lang="pt-PT" sz="1400" dirty="0"/>
          </a:p>
          <a:p>
            <a:pPr lvl="1"/>
            <a:r>
              <a:rPr lang="pt-PT" sz="1800" b="1" dirty="0" err="1"/>
              <a:t>Power</a:t>
            </a:r>
            <a:r>
              <a:rPr lang="pt-PT" sz="1800" b="1" dirty="0"/>
              <a:t>: </a:t>
            </a:r>
            <a:r>
              <a:rPr lang="pt-PT" sz="1800" dirty="0"/>
              <a:t>5 W;</a:t>
            </a:r>
          </a:p>
          <a:p>
            <a:pPr lvl="1"/>
            <a:r>
              <a:rPr lang="pt-PT" sz="1800" b="1" dirty="0"/>
              <a:t>Interface</a:t>
            </a:r>
            <a:r>
              <a:rPr lang="pt-PT" sz="1800" dirty="0"/>
              <a:t>: JST PH2.0.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52439AB-1E1C-4B96-8F9E-1EA7CF13E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780928"/>
            <a:ext cx="41148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91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1"/>
            <a:ext cx="4824536" cy="1196752"/>
          </a:xfrm>
        </p:spPr>
        <p:txBody>
          <a:bodyPr/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dirty="0"/>
              <a:t>Hardware </a:t>
            </a:r>
            <a:r>
              <a:rPr lang="pt-PT" dirty="0" err="1"/>
              <a:t>Architecture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46</a:t>
            </a:fld>
            <a:endParaRPr lang="en-GB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91D70B32-F347-4F26-BAE8-A64368A67F03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1115616" y="1229367"/>
            <a:ext cx="7524750" cy="518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PT" b="1" dirty="0" err="1"/>
              <a:t>Power</a:t>
            </a:r>
            <a:r>
              <a:rPr lang="pt-PT" b="1" dirty="0"/>
              <a:t> </a:t>
            </a:r>
            <a:r>
              <a:rPr lang="pt-PT" b="1" dirty="0" err="1"/>
              <a:t>Supply</a:t>
            </a:r>
            <a:r>
              <a:rPr lang="pt-PT" b="1" dirty="0"/>
              <a:t>:</a:t>
            </a:r>
          </a:p>
          <a:p>
            <a:pPr lvl="1"/>
            <a:r>
              <a:rPr lang="pt-PT" sz="1800" b="1" dirty="0"/>
              <a:t>Output: </a:t>
            </a:r>
            <a:r>
              <a:rPr lang="pt-PT" sz="1800" dirty="0"/>
              <a:t>4 USB-A 2.4 A </a:t>
            </a:r>
            <a:r>
              <a:rPr lang="pt-PT" sz="1800" dirty="0" err="1"/>
              <a:t>ports</a:t>
            </a:r>
            <a:r>
              <a:rPr lang="pt-PT" sz="1800" b="1" dirty="0"/>
              <a:t>.</a:t>
            </a:r>
            <a:endParaRPr lang="pt-PT" sz="14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5DA7A8A-686E-4CC6-ABE6-B97D8BD2D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385" y="2492896"/>
            <a:ext cx="3403270" cy="336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1856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1"/>
            <a:ext cx="4824536" cy="1196752"/>
          </a:xfrm>
        </p:spPr>
        <p:txBody>
          <a:bodyPr/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dirty="0"/>
              <a:t>Hardware </a:t>
            </a:r>
            <a:r>
              <a:rPr lang="pt-PT" dirty="0" err="1"/>
              <a:t>Architecture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47</a:t>
            </a:fld>
            <a:endParaRPr lang="en-GB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91D70B32-F347-4F26-BAE8-A64368A67F03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1115616" y="1229367"/>
            <a:ext cx="7524750" cy="518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PT" b="1" dirty="0"/>
              <a:t>Total </a:t>
            </a:r>
            <a:r>
              <a:rPr lang="pt-PT" b="1" dirty="0" err="1"/>
              <a:t>cost</a:t>
            </a:r>
            <a:r>
              <a:rPr lang="pt-PT" b="1" dirty="0"/>
              <a:t>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F98091A-13A0-41E5-B626-1F6096F6D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2204864"/>
            <a:ext cx="517178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27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48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/>
              <a:t>Hardware Interfaces </a:t>
            </a:r>
            <a:r>
              <a:rPr lang="pt-PT" sz="3100" dirty="0" err="1"/>
              <a:t>Definition</a:t>
            </a:r>
            <a:endParaRPr lang="en-US" b="1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5451859-52DC-4DA0-979A-E8B85DE1D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268760"/>
            <a:ext cx="7212259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14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49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/>
              <a:t>Hardware Interfaces </a:t>
            </a:r>
            <a:r>
              <a:rPr lang="pt-PT" sz="3100" dirty="0" err="1"/>
              <a:t>Definition</a:t>
            </a:r>
            <a:endParaRPr lang="en-US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3FFC2C-9448-4238-8192-93D9EB891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628800"/>
            <a:ext cx="74199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50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err="1"/>
              <a:t>Analysis</a:t>
            </a:r>
            <a:br>
              <a:rPr lang="pt-PT" dirty="0"/>
            </a:br>
            <a:r>
              <a:rPr lang="pt-PT" dirty="0" err="1"/>
              <a:t>System</a:t>
            </a:r>
            <a:r>
              <a:rPr lang="pt-PT" dirty="0"/>
              <a:t> Overview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A51ED4C-836C-48D9-8B5F-95D360BC9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088232"/>
            <a:ext cx="748054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06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184576"/>
          </a:xfrm>
        </p:spPr>
        <p:txBody>
          <a:bodyPr>
            <a:normAutofit/>
          </a:bodyPr>
          <a:lstStyle/>
          <a:p>
            <a:pPr algn="just"/>
            <a:r>
              <a:rPr lang="en-GB" sz="2400" b="1" dirty="0">
                <a:solidFill>
                  <a:schemeClr val="tx1"/>
                </a:solidFill>
              </a:rPr>
              <a:t>Schematic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50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/>
              <a:t>PCB Design</a:t>
            </a:r>
            <a:endParaRPr lang="en-US" b="1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9C6E31B-03D9-45ED-B7B0-D8953DB67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772816"/>
            <a:ext cx="4883751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879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184576"/>
          </a:xfrm>
        </p:spPr>
        <p:txBody>
          <a:bodyPr>
            <a:normAutofit/>
          </a:bodyPr>
          <a:lstStyle/>
          <a:p>
            <a:pPr algn="just"/>
            <a:r>
              <a:rPr lang="en-GB" sz="2400" b="1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51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/>
              <a:t>PCB Design</a:t>
            </a:r>
            <a:endParaRPr lang="en-US" b="1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AAE83E-F772-4CD6-8BDC-6B66F37C9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025" y="1844824"/>
            <a:ext cx="4456472" cy="41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465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52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/>
              <a:t>Hardware </a:t>
            </a:r>
            <a:r>
              <a:rPr lang="pt-PT" sz="3100" dirty="0" err="1"/>
              <a:t>Test</a:t>
            </a:r>
            <a:r>
              <a:rPr lang="pt-PT" sz="3100" dirty="0"/>
              <a:t> Cases</a:t>
            </a:r>
            <a:endParaRPr lang="en-US" b="1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F4554AA-B1AB-407C-B6A9-57A0DE247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611" y="1345596"/>
            <a:ext cx="6076378" cy="489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07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53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/>
              <a:t>Hardware Tools</a:t>
            </a:r>
            <a:endParaRPr lang="en-US" b="1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3D306C-ACF8-4C58-9360-C5234A4D5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184576"/>
          </a:xfrm>
        </p:spPr>
        <p:txBody>
          <a:bodyPr>
            <a:normAutofit/>
          </a:bodyPr>
          <a:lstStyle/>
          <a:p>
            <a:pPr algn="just"/>
            <a:r>
              <a:rPr lang="en-GB" sz="2400" b="1" dirty="0">
                <a:solidFill>
                  <a:schemeClr val="tx1"/>
                </a:solidFill>
              </a:rPr>
              <a:t>PADS</a:t>
            </a:r>
          </a:p>
          <a:p>
            <a:pPr lvl="1" algn="just"/>
            <a:r>
              <a:rPr lang="en-GB" sz="2000" b="1" dirty="0">
                <a:solidFill>
                  <a:schemeClr val="tx1"/>
                </a:solidFill>
              </a:rPr>
              <a:t>Logic</a:t>
            </a:r>
          </a:p>
          <a:p>
            <a:pPr lvl="1" algn="just"/>
            <a:r>
              <a:rPr lang="en-GB" sz="2000" b="1" dirty="0">
                <a:solidFill>
                  <a:schemeClr val="tx1"/>
                </a:solidFill>
              </a:rPr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31847938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2C2390-66C5-417A-A63E-9C0042C7E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124744"/>
            <a:ext cx="7597352" cy="5760640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pt-PT" sz="4800" b="1" dirty="0">
                <a:solidFill>
                  <a:schemeClr val="tx1"/>
                </a:solidFill>
              </a:rPr>
              <a:t>3.2. Software</a:t>
            </a:r>
            <a:endParaRPr lang="en-US" sz="4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8748-E714-49FF-847C-51929D3D7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8646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0" name="Picture 6">
            <a:extLst>
              <a:ext uri="{FF2B5EF4-FFF2-40B4-BE49-F238E27FC236}">
                <a16:creationId xmlns:a16="http://schemas.microsoft.com/office/drawing/2014/main" id="{FD988E6B-4EC7-4516-A550-E5A10F88A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661" y="1329006"/>
            <a:ext cx="7769577" cy="504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184576"/>
          </a:xfrm>
        </p:spPr>
        <p:txBody>
          <a:bodyPr>
            <a:normAutofit/>
          </a:bodyPr>
          <a:lstStyle/>
          <a:p>
            <a:pPr algn="just"/>
            <a:r>
              <a:rPr lang="en-GB" sz="2400" b="1" dirty="0">
                <a:solidFill>
                  <a:schemeClr val="tx1"/>
                </a:solidFill>
              </a:rPr>
              <a:t>Remote Client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55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 err="1"/>
              <a:t>Component</a:t>
            </a:r>
            <a:r>
              <a:rPr lang="pt-PT" sz="3100" dirty="0"/>
              <a:t> </a:t>
            </a:r>
            <a:r>
              <a:rPr lang="pt-PT" sz="3100" dirty="0" err="1"/>
              <a:t>Diagram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96062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184576"/>
          </a:xfrm>
        </p:spPr>
        <p:txBody>
          <a:bodyPr>
            <a:normAutofit/>
          </a:bodyPr>
          <a:lstStyle/>
          <a:p>
            <a:pPr algn="just"/>
            <a:r>
              <a:rPr lang="en-GB" sz="2400" b="1" dirty="0">
                <a:solidFill>
                  <a:schemeClr val="tx1"/>
                </a:solidFill>
              </a:rPr>
              <a:t>Remote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56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 err="1"/>
              <a:t>Component</a:t>
            </a:r>
            <a:r>
              <a:rPr lang="pt-PT" sz="3100" dirty="0"/>
              <a:t> </a:t>
            </a:r>
            <a:r>
              <a:rPr lang="pt-PT" sz="3100" dirty="0" err="1"/>
              <a:t>Diagram</a:t>
            </a:r>
            <a:endParaRPr lang="en-US" b="1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0BCBCBF9-613D-4F0D-B3D8-445818014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60" y="2204864"/>
            <a:ext cx="8503176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1273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0BCBCBF9-613D-4F0D-B3D8-445818014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0" r="44263"/>
          <a:stretch/>
        </p:blipFill>
        <p:spPr bwMode="auto">
          <a:xfrm>
            <a:off x="1157255" y="1198037"/>
            <a:ext cx="7655050" cy="545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2052736" cy="5184576"/>
          </a:xfrm>
        </p:spPr>
        <p:txBody>
          <a:bodyPr>
            <a:normAutofit/>
          </a:bodyPr>
          <a:lstStyle/>
          <a:p>
            <a:pPr algn="just"/>
            <a:r>
              <a:rPr lang="en-GB" sz="2400" b="1" dirty="0">
                <a:solidFill>
                  <a:schemeClr val="tx1"/>
                </a:solidFill>
              </a:rPr>
              <a:t>Remote Server (1/2)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57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 err="1"/>
              <a:t>Component</a:t>
            </a:r>
            <a:r>
              <a:rPr lang="pt-PT" sz="3100" dirty="0"/>
              <a:t> </a:t>
            </a:r>
            <a:r>
              <a:rPr lang="pt-PT" sz="3100" dirty="0" err="1"/>
              <a:t>Diagram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41366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0BCBCBF9-613D-4F0D-B3D8-445818014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0" r="246" b="23159"/>
          <a:stretch/>
        </p:blipFill>
        <p:spPr bwMode="auto">
          <a:xfrm>
            <a:off x="1321845" y="1387164"/>
            <a:ext cx="7070560" cy="50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2484784" cy="5184576"/>
          </a:xfrm>
        </p:spPr>
        <p:txBody>
          <a:bodyPr>
            <a:normAutofit/>
          </a:bodyPr>
          <a:lstStyle/>
          <a:p>
            <a:pPr algn="just"/>
            <a:r>
              <a:rPr lang="en-GB" sz="2400" b="1" dirty="0">
                <a:solidFill>
                  <a:schemeClr val="tx1"/>
                </a:solidFill>
              </a:rPr>
              <a:t>Remote Server (2/2)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58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 err="1"/>
              <a:t>Component</a:t>
            </a:r>
            <a:r>
              <a:rPr lang="pt-PT" sz="3100" dirty="0"/>
              <a:t> </a:t>
            </a:r>
            <a:r>
              <a:rPr lang="pt-PT" sz="3100" dirty="0" err="1"/>
              <a:t>Diagram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9530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184576"/>
          </a:xfrm>
        </p:spPr>
        <p:txBody>
          <a:bodyPr>
            <a:normAutofit/>
          </a:bodyPr>
          <a:lstStyle/>
          <a:p>
            <a:pPr algn="just"/>
            <a:r>
              <a:rPr lang="en-GB" sz="2400" b="1" dirty="0">
                <a:solidFill>
                  <a:schemeClr val="tx1"/>
                </a:solidFill>
              </a:rPr>
              <a:t>Local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59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 err="1"/>
              <a:t>Component</a:t>
            </a:r>
            <a:r>
              <a:rPr lang="pt-PT" sz="3100" dirty="0"/>
              <a:t> </a:t>
            </a:r>
            <a:r>
              <a:rPr lang="pt-PT" sz="3100" dirty="0" err="1"/>
              <a:t>Diagram</a:t>
            </a:r>
            <a:endParaRPr lang="en-US" b="1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66D10E5B-4394-438C-964A-94DD423D7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214" y="1844824"/>
            <a:ext cx="5580459" cy="492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159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err="1"/>
              <a:t>Analysis</a:t>
            </a:r>
            <a:br>
              <a:rPr lang="pt-PT" dirty="0"/>
            </a:br>
            <a:r>
              <a:rPr lang="pt-PT" dirty="0" err="1"/>
              <a:t>System</a:t>
            </a:r>
            <a:r>
              <a:rPr lang="pt-PT" dirty="0"/>
              <a:t> Overview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6</a:t>
            </a:fld>
            <a:endParaRPr lang="en-GB"/>
          </a:p>
        </p:txBody>
      </p:sp>
      <p:sp>
        <p:nvSpPr>
          <p:cNvPr id="6" name="Marcador de Posição do Texto 1">
            <a:extLst>
              <a:ext uri="{FF2B5EF4-FFF2-40B4-BE49-F238E27FC236}">
                <a16:creationId xmlns:a16="http://schemas.microsoft.com/office/drawing/2014/main" id="{9E674256-2525-4707-B084-2735D8926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196752"/>
            <a:ext cx="7309320" cy="5976664"/>
          </a:xfrm>
        </p:spPr>
        <p:txBody>
          <a:bodyPr>
            <a:normAutofit/>
          </a:bodyPr>
          <a:lstStyle/>
          <a:p>
            <a:pPr algn="just"/>
            <a:r>
              <a:rPr lang="en-GB" dirty="0">
                <a:solidFill>
                  <a:srgbClr val="373E48"/>
                </a:solidFill>
              </a:rPr>
              <a:t>Hardware Architecture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35E36F-C605-4B02-B0D6-816BBE406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772816"/>
            <a:ext cx="6527652" cy="483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0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2268760" cy="5184576"/>
          </a:xfrm>
        </p:spPr>
        <p:txBody>
          <a:bodyPr>
            <a:normAutofit/>
          </a:bodyPr>
          <a:lstStyle/>
          <a:p>
            <a:pPr algn="just"/>
            <a:r>
              <a:rPr lang="en-GB" sz="2400" b="1" dirty="0">
                <a:solidFill>
                  <a:schemeClr val="tx1"/>
                </a:solidFill>
              </a:rPr>
              <a:t>Local System (1/3)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60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 err="1"/>
              <a:t>Component</a:t>
            </a:r>
            <a:r>
              <a:rPr lang="pt-PT" sz="3100" dirty="0"/>
              <a:t> </a:t>
            </a:r>
            <a:r>
              <a:rPr lang="pt-PT" sz="3100" dirty="0" err="1"/>
              <a:t>Diagram</a:t>
            </a:r>
            <a:endParaRPr lang="en-US" b="1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66D10E5B-4394-438C-964A-94DD423D7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2" t="1652" r="28857" b="41041"/>
          <a:stretch/>
        </p:blipFill>
        <p:spPr bwMode="auto">
          <a:xfrm>
            <a:off x="3635896" y="1196975"/>
            <a:ext cx="5087441" cy="547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4574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66D10E5B-4394-438C-964A-94DD423D7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" t="27616" r="41981" b="26649"/>
          <a:stretch/>
        </p:blipFill>
        <p:spPr bwMode="auto">
          <a:xfrm>
            <a:off x="1329555" y="1340768"/>
            <a:ext cx="7694025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2268760" cy="5184576"/>
          </a:xfrm>
        </p:spPr>
        <p:txBody>
          <a:bodyPr>
            <a:normAutofit/>
          </a:bodyPr>
          <a:lstStyle/>
          <a:p>
            <a:pPr algn="just"/>
            <a:r>
              <a:rPr lang="en-GB" sz="2400" b="1" dirty="0">
                <a:solidFill>
                  <a:schemeClr val="tx1"/>
                </a:solidFill>
              </a:rPr>
              <a:t>Local System (2/3)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61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 err="1"/>
              <a:t>Component</a:t>
            </a:r>
            <a:r>
              <a:rPr lang="pt-PT" sz="3100" dirty="0"/>
              <a:t> </a:t>
            </a:r>
            <a:r>
              <a:rPr lang="pt-PT" sz="3100" dirty="0" err="1"/>
              <a:t>Diagram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87620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184576"/>
          </a:xfrm>
        </p:spPr>
        <p:txBody>
          <a:bodyPr>
            <a:normAutofit/>
          </a:bodyPr>
          <a:lstStyle/>
          <a:p>
            <a:pPr algn="just"/>
            <a:r>
              <a:rPr lang="en-GB" sz="2400" b="1" dirty="0">
                <a:solidFill>
                  <a:schemeClr val="tx1"/>
                </a:solidFill>
              </a:rPr>
              <a:t>Local System (3/3)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62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 err="1"/>
              <a:t>Component</a:t>
            </a:r>
            <a:r>
              <a:rPr lang="pt-PT" sz="3100" dirty="0"/>
              <a:t> </a:t>
            </a:r>
            <a:r>
              <a:rPr lang="pt-PT" sz="3100" dirty="0" err="1"/>
              <a:t>Diagram</a:t>
            </a:r>
            <a:endParaRPr lang="en-US" b="1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66D10E5B-4394-438C-964A-94DD423D7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9" t="54234" r="-142" b="11958"/>
          <a:stretch/>
        </p:blipFill>
        <p:spPr bwMode="auto">
          <a:xfrm>
            <a:off x="1135756" y="1876996"/>
            <a:ext cx="7844087" cy="464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5442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63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 err="1"/>
              <a:t>Deployment</a:t>
            </a:r>
            <a:r>
              <a:rPr lang="pt-PT" sz="3100" dirty="0"/>
              <a:t> </a:t>
            </a:r>
            <a:r>
              <a:rPr lang="pt-PT" sz="3100" dirty="0" err="1"/>
              <a:t>Diagram</a:t>
            </a:r>
            <a:endParaRPr lang="en-US" b="1" dirty="0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E6B14427-EFA2-48D3-9058-E352A8335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50" y="1207340"/>
            <a:ext cx="8079414" cy="546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0592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64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 err="1"/>
              <a:t>Class</a:t>
            </a:r>
            <a:r>
              <a:rPr lang="pt-PT" sz="3100" dirty="0"/>
              <a:t> </a:t>
            </a:r>
            <a:r>
              <a:rPr lang="pt-PT" sz="3100" dirty="0" err="1"/>
              <a:t>Diagram</a:t>
            </a:r>
            <a:endParaRPr lang="en-US" b="1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F713919-CEFD-4B3F-B963-C0B44B3A0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Remote</a:t>
            </a:r>
            <a:r>
              <a:rPr lang="pt-PT" dirty="0"/>
              <a:t> </a:t>
            </a:r>
            <a:r>
              <a:rPr lang="pt-PT" dirty="0" err="1"/>
              <a:t>Client</a:t>
            </a:r>
            <a:endParaRPr lang="pt-PT" dirty="0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234C5B32-38D1-4A9D-AA56-265052D9C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371164"/>
            <a:ext cx="4248472" cy="512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5221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65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 err="1"/>
              <a:t>Class</a:t>
            </a:r>
            <a:r>
              <a:rPr lang="pt-PT" sz="3100" dirty="0"/>
              <a:t> </a:t>
            </a:r>
            <a:r>
              <a:rPr lang="pt-PT" sz="3100" dirty="0" err="1"/>
              <a:t>Diagram</a:t>
            </a:r>
            <a:endParaRPr lang="en-US" b="1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F713919-CEFD-4B3F-B963-C0B44B3A0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Remote Client (1/4)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234C5B32-38D1-4A9D-AA56-265052D9C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13" b="71081"/>
          <a:stretch/>
        </p:blipFill>
        <p:spPr bwMode="auto">
          <a:xfrm>
            <a:off x="1187624" y="1988840"/>
            <a:ext cx="7822338" cy="383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3340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66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 err="1"/>
              <a:t>Class</a:t>
            </a:r>
            <a:r>
              <a:rPr lang="pt-PT" sz="3100" dirty="0"/>
              <a:t> </a:t>
            </a:r>
            <a:r>
              <a:rPr lang="pt-PT" sz="3100" dirty="0" err="1"/>
              <a:t>Diagram</a:t>
            </a:r>
            <a:endParaRPr lang="en-US" b="1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F713919-CEFD-4B3F-B963-C0B44B3A0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Remote Client (2/4) 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234C5B32-38D1-4A9D-AA56-265052D9C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8" r="41021" b="42948"/>
          <a:stretch/>
        </p:blipFill>
        <p:spPr bwMode="auto">
          <a:xfrm>
            <a:off x="1293709" y="1952127"/>
            <a:ext cx="7353125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861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67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 err="1"/>
              <a:t>Class</a:t>
            </a:r>
            <a:r>
              <a:rPr lang="pt-PT" sz="3100" dirty="0"/>
              <a:t> </a:t>
            </a:r>
            <a:r>
              <a:rPr lang="pt-PT" sz="3100" dirty="0" err="1"/>
              <a:t>Diagram</a:t>
            </a:r>
            <a:endParaRPr lang="en-US" b="1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F713919-CEFD-4B3F-B963-C0B44B3A0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Remote Client (3/4)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234C5B32-38D1-4A9D-AA56-265052D9C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t="56986" r="5856" b="-1042"/>
          <a:stretch/>
        </p:blipFill>
        <p:spPr bwMode="auto">
          <a:xfrm>
            <a:off x="1295128" y="1803866"/>
            <a:ext cx="7597352" cy="488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9145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68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 err="1"/>
              <a:t>Class</a:t>
            </a:r>
            <a:r>
              <a:rPr lang="pt-PT" sz="3100" dirty="0"/>
              <a:t> </a:t>
            </a:r>
            <a:r>
              <a:rPr lang="pt-PT" sz="3100" dirty="0" err="1"/>
              <a:t>Diagram</a:t>
            </a:r>
            <a:endParaRPr lang="en-US" b="1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F713919-CEFD-4B3F-B963-C0B44B3A0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3276872" cy="5184576"/>
          </a:xfrm>
        </p:spPr>
        <p:txBody>
          <a:bodyPr/>
          <a:lstStyle/>
          <a:p>
            <a:r>
              <a:rPr lang="pt-PT" dirty="0"/>
              <a:t>Remote Client (4/4)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234C5B32-38D1-4A9D-AA56-265052D9C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10" t="10016" b="45928"/>
          <a:stretch/>
        </p:blipFill>
        <p:spPr bwMode="auto">
          <a:xfrm>
            <a:off x="4355976" y="1340768"/>
            <a:ext cx="4212060" cy="539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8860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C7A76382-9EC5-45C8-A8E7-5C38FB3E1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29690"/>
            <a:ext cx="8712854" cy="496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69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 err="1"/>
              <a:t>Class</a:t>
            </a:r>
            <a:r>
              <a:rPr lang="pt-PT" sz="3100" dirty="0"/>
              <a:t> </a:t>
            </a:r>
            <a:r>
              <a:rPr lang="pt-PT" sz="3100" dirty="0" err="1"/>
              <a:t>Diagram</a:t>
            </a:r>
            <a:endParaRPr lang="en-US" b="1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F713919-CEFD-4B3F-B963-C0B44B3A0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Remote</a:t>
            </a:r>
            <a:r>
              <a:rPr lang="pt-PT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96901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err="1"/>
              <a:t>Analysis</a:t>
            </a:r>
            <a:br>
              <a:rPr lang="pt-PT" dirty="0"/>
            </a:br>
            <a:r>
              <a:rPr lang="pt-PT" dirty="0" err="1"/>
              <a:t>System</a:t>
            </a:r>
            <a:r>
              <a:rPr lang="pt-PT" dirty="0"/>
              <a:t> Overview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7</a:t>
            </a:fld>
            <a:endParaRPr lang="en-GB"/>
          </a:p>
        </p:txBody>
      </p:sp>
      <p:sp>
        <p:nvSpPr>
          <p:cNvPr id="6" name="Marcador de Posição do Texto 1">
            <a:extLst>
              <a:ext uri="{FF2B5EF4-FFF2-40B4-BE49-F238E27FC236}">
                <a16:creationId xmlns:a16="http://schemas.microsoft.com/office/drawing/2014/main" id="{9E674256-2525-4707-B084-2735D8926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196752"/>
            <a:ext cx="7309320" cy="5976664"/>
          </a:xfrm>
        </p:spPr>
        <p:txBody>
          <a:bodyPr>
            <a:normAutofit/>
          </a:bodyPr>
          <a:lstStyle/>
          <a:p>
            <a:pPr algn="just"/>
            <a:r>
              <a:rPr lang="en-GB" dirty="0">
                <a:solidFill>
                  <a:srgbClr val="373E48"/>
                </a:solidFill>
              </a:rPr>
              <a:t>Software Architecture</a:t>
            </a:r>
          </a:p>
          <a:p>
            <a:pPr lvl="1" algn="just"/>
            <a:r>
              <a:rPr lang="en-GB" dirty="0">
                <a:solidFill>
                  <a:srgbClr val="373E48"/>
                </a:solidFill>
              </a:rPr>
              <a:t>Remote Client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AF46E59-E77C-451F-93F1-2D0D4B1D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71" y="1729365"/>
            <a:ext cx="3888432" cy="479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2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70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 err="1"/>
              <a:t>Class</a:t>
            </a:r>
            <a:r>
              <a:rPr lang="pt-PT" sz="3100" dirty="0"/>
              <a:t> </a:t>
            </a:r>
            <a:r>
              <a:rPr lang="pt-PT" sz="3100" dirty="0" err="1"/>
              <a:t>Diagram</a:t>
            </a:r>
            <a:endParaRPr lang="en-US" b="1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F713919-CEFD-4B3F-B963-C0B44B3A0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Remote Server (1/4)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C7A76382-9EC5-45C8-A8E7-5C38FB3E1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1" r="23248" b="44707"/>
          <a:stretch/>
        </p:blipFill>
        <p:spPr bwMode="auto">
          <a:xfrm>
            <a:off x="2197299" y="1916832"/>
            <a:ext cx="5651573" cy="413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8663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71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 err="1"/>
              <a:t>Class</a:t>
            </a:r>
            <a:r>
              <a:rPr lang="pt-PT" sz="3100" dirty="0"/>
              <a:t> </a:t>
            </a:r>
            <a:r>
              <a:rPr lang="pt-PT" sz="3100" dirty="0" err="1"/>
              <a:t>Diagram</a:t>
            </a:r>
            <a:endParaRPr lang="en-US" b="1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F713919-CEFD-4B3F-B963-C0B44B3A0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3204864" cy="5184576"/>
          </a:xfrm>
        </p:spPr>
        <p:txBody>
          <a:bodyPr/>
          <a:lstStyle/>
          <a:p>
            <a:r>
              <a:rPr lang="pt-PT" dirty="0"/>
              <a:t>Remote Server (2/4)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C7A76382-9EC5-45C8-A8E7-5C38FB3E1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77" t="14347" r="-728" b="4112"/>
          <a:stretch/>
        </p:blipFill>
        <p:spPr bwMode="auto">
          <a:xfrm>
            <a:off x="4211960" y="1318456"/>
            <a:ext cx="4540583" cy="537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6668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72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 err="1"/>
              <a:t>Class</a:t>
            </a:r>
            <a:r>
              <a:rPr lang="pt-PT" sz="3100" dirty="0"/>
              <a:t> </a:t>
            </a:r>
            <a:r>
              <a:rPr lang="pt-PT" sz="3100" dirty="0" err="1"/>
              <a:t>Diagram</a:t>
            </a:r>
            <a:endParaRPr lang="en-US" b="1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F713919-CEFD-4B3F-B963-C0B44B3A0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Remote Server (3/4)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C7A76382-9EC5-45C8-A8E7-5C38FB3E1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50870" r="37718" b="-2567"/>
          <a:stretch/>
        </p:blipFill>
        <p:spPr bwMode="auto">
          <a:xfrm>
            <a:off x="2051720" y="1963332"/>
            <a:ext cx="6080449" cy="456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8479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73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 err="1"/>
              <a:t>Class</a:t>
            </a:r>
            <a:r>
              <a:rPr lang="pt-PT" sz="3100" dirty="0"/>
              <a:t> </a:t>
            </a:r>
            <a:r>
              <a:rPr lang="pt-PT" sz="3100" dirty="0" err="1"/>
              <a:t>Diagram</a:t>
            </a:r>
            <a:endParaRPr lang="en-US" b="1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F713919-CEFD-4B3F-B963-C0B44B3A0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3132856" cy="5184576"/>
          </a:xfrm>
        </p:spPr>
        <p:txBody>
          <a:bodyPr/>
          <a:lstStyle/>
          <a:p>
            <a:r>
              <a:rPr lang="pt-PT" dirty="0"/>
              <a:t>Remote Server (4/4)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C7A76382-9EC5-45C8-A8E7-5C38FB3E1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2" r="73041" b="9424"/>
          <a:stretch/>
        </p:blipFill>
        <p:spPr bwMode="auto">
          <a:xfrm>
            <a:off x="4556990" y="1189876"/>
            <a:ext cx="4176464" cy="547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4441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74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 err="1"/>
              <a:t>Class</a:t>
            </a:r>
            <a:r>
              <a:rPr lang="pt-PT" sz="3100" dirty="0"/>
              <a:t> </a:t>
            </a:r>
            <a:r>
              <a:rPr lang="pt-PT" sz="3100" dirty="0" err="1"/>
              <a:t>Diagram</a:t>
            </a:r>
            <a:endParaRPr lang="en-US" b="1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F713919-CEFD-4B3F-B963-C0B44B3A0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Local System (1)</a:t>
            </a: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0B5C5357-3FF3-484C-953A-801827308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80580"/>
            <a:ext cx="6588224" cy="457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8701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75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 err="1"/>
              <a:t>Class</a:t>
            </a:r>
            <a:r>
              <a:rPr lang="pt-PT" sz="3100" dirty="0"/>
              <a:t> </a:t>
            </a:r>
            <a:r>
              <a:rPr lang="pt-PT" sz="3100" dirty="0" err="1"/>
              <a:t>Diagram</a:t>
            </a:r>
            <a:endParaRPr lang="en-US" b="1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F713919-CEFD-4B3F-B963-C0B44B3A0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Local System (1): 1/3</a:t>
            </a: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0B5C5357-3FF3-484C-953A-801827308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7" r="6542" b="45668"/>
          <a:stretch/>
        </p:blipFill>
        <p:spPr bwMode="auto">
          <a:xfrm>
            <a:off x="1763688" y="1988840"/>
            <a:ext cx="670626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1616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76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 err="1"/>
              <a:t>Class</a:t>
            </a:r>
            <a:r>
              <a:rPr lang="pt-PT" sz="3100" dirty="0"/>
              <a:t> </a:t>
            </a:r>
            <a:r>
              <a:rPr lang="pt-PT" sz="3100" dirty="0" err="1"/>
              <a:t>Diagram</a:t>
            </a:r>
            <a:endParaRPr lang="en-US" b="1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F713919-CEFD-4B3F-B963-C0B44B3A0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Local System (1): 2/3</a:t>
            </a: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0B5C5357-3FF3-484C-953A-801827308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313" r="39242" b="392"/>
          <a:stretch/>
        </p:blipFill>
        <p:spPr bwMode="auto">
          <a:xfrm>
            <a:off x="1452266" y="2060848"/>
            <a:ext cx="7283076" cy="401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4521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77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 err="1"/>
              <a:t>Class</a:t>
            </a:r>
            <a:r>
              <a:rPr lang="pt-PT" sz="3100" dirty="0"/>
              <a:t> </a:t>
            </a:r>
            <a:r>
              <a:rPr lang="pt-PT" sz="3100" dirty="0" err="1"/>
              <a:t>Diagram</a:t>
            </a:r>
            <a:endParaRPr lang="en-US" b="1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F713919-CEFD-4B3F-B963-C0B44B3A0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Local System (1): 3/3</a:t>
            </a: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0B5C5357-3FF3-484C-953A-801827308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9" t="53326" r="40" b="1397"/>
          <a:stretch/>
        </p:blipFill>
        <p:spPr bwMode="auto">
          <a:xfrm>
            <a:off x="1979712" y="1988840"/>
            <a:ext cx="649214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2684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>
            <a:extLst>
              <a:ext uri="{FF2B5EF4-FFF2-40B4-BE49-F238E27FC236}">
                <a16:creationId xmlns:a16="http://schemas.microsoft.com/office/drawing/2014/main" id="{00BCCEB1-9415-477E-BFA5-7582A8AC5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36" y="1772816"/>
            <a:ext cx="8566689" cy="479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78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 err="1"/>
              <a:t>Class</a:t>
            </a:r>
            <a:r>
              <a:rPr lang="pt-PT" sz="3100" dirty="0"/>
              <a:t> </a:t>
            </a:r>
            <a:r>
              <a:rPr lang="pt-PT" sz="3100" dirty="0" err="1"/>
              <a:t>Diagram</a:t>
            </a:r>
            <a:endParaRPr lang="en-US" b="1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F713919-CEFD-4B3F-B963-C0B44B3A0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32" y="1196975"/>
            <a:ext cx="7597352" cy="5184576"/>
          </a:xfrm>
        </p:spPr>
        <p:txBody>
          <a:bodyPr/>
          <a:lstStyle/>
          <a:p>
            <a:r>
              <a:rPr lang="pt-PT" dirty="0"/>
              <a:t>Local System (2)</a:t>
            </a:r>
          </a:p>
        </p:txBody>
      </p:sp>
    </p:spTree>
    <p:extLst>
      <p:ext uri="{BB962C8B-B14F-4D97-AF65-F5344CB8AC3E}">
        <p14:creationId xmlns:p14="http://schemas.microsoft.com/office/powerpoint/2010/main" val="2903196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184576"/>
          </a:xfrm>
        </p:spPr>
        <p:txBody>
          <a:bodyPr>
            <a:normAutofit/>
          </a:bodyPr>
          <a:lstStyle/>
          <a:p>
            <a:pPr algn="just"/>
            <a:r>
              <a:rPr lang="en-GB" sz="2400" b="1" dirty="0">
                <a:solidFill>
                  <a:schemeClr val="tx1"/>
                </a:solidFill>
              </a:rPr>
              <a:t>Remote Client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79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/>
              <a:t>GUI Layouts</a:t>
            </a:r>
            <a:endParaRPr lang="en-US" b="1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F863F5C2-BD0C-4778-9D77-B5FA814EB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552" y="1199612"/>
            <a:ext cx="4986920" cy="568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682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AE979AB-44A6-4994-ADAD-8DFA0D8FE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37990"/>
            <a:ext cx="4225290" cy="5366197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err="1"/>
              <a:t>Analysis</a:t>
            </a:r>
            <a:br>
              <a:rPr lang="pt-PT" dirty="0"/>
            </a:br>
            <a:r>
              <a:rPr lang="pt-PT" dirty="0" err="1"/>
              <a:t>System</a:t>
            </a:r>
            <a:r>
              <a:rPr lang="pt-PT" dirty="0"/>
              <a:t> Overview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8</a:t>
            </a:fld>
            <a:endParaRPr lang="en-GB"/>
          </a:p>
        </p:txBody>
      </p:sp>
      <p:sp>
        <p:nvSpPr>
          <p:cNvPr id="6" name="Marcador de Posição do Texto 1">
            <a:extLst>
              <a:ext uri="{FF2B5EF4-FFF2-40B4-BE49-F238E27FC236}">
                <a16:creationId xmlns:a16="http://schemas.microsoft.com/office/drawing/2014/main" id="{9E674256-2525-4707-B084-2735D8926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196752"/>
            <a:ext cx="7309320" cy="5976664"/>
          </a:xfrm>
        </p:spPr>
        <p:txBody>
          <a:bodyPr>
            <a:normAutofit/>
          </a:bodyPr>
          <a:lstStyle/>
          <a:p>
            <a:pPr algn="just"/>
            <a:r>
              <a:rPr lang="en-GB" dirty="0">
                <a:solidFill>
                  <a:srgbClr val="373E48"/>
                </a:solidFill>
              </a:rPr>
              <a:t>Software Architecture</a:t>
            </a:r>
          </a:p>
          <a:p>
            <a:pPr lvl="1" algn="just"/>
            <a:r>
              <a:rPr lang="en-GB" dirty="0">
                <a:solidFill>
                  <a:srgbClr val="373E48"/>
                </a:solidFill>
              </a:rPr>
              <a:t>Remote Server</a:t>
            </a:r>
          </a:p>
        </p:txBody>
      </p:sp>
    </p:spTree>
    <p:extLst>
      <p:ext uri="{BB962C8B-B14F-4D97-AF65-F5344CB8AC3E}">
        <p14:creationId xmlns:p14="http://schemas.microsoft.com/office/powerpoint/2010/main" val="145122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184576"/>
          </a:xfrm>
        </p:spPr>
        <p:txBody>
          <a:bodyPr>
            <a:normAutofit/>
          </a:bodyPr>
          <a:lstStyle/>
          <a:p>
            <a:pPr algn="just"/>
            <a:r>
              <a:rPr lang="en-GB" sz="2400" b="1" dirty="0">
                <a:solidFill>
                  <a:schemeClr val="tx1"/>
                </a:solidFill>
              </a:rPr>
              <a:t>Remote Client (1/2)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80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/>
              <a:t>GUI Layouts</a:t>
            </a:r>
            <a:endParaRPr lang="en-US" b="1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F863F5C2-BD0C-4778-9D77-B5FA814EB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45"/>
          <a:stretch/>
        </p:blipFill>
        <p:spPr bwMode="auto">
          <a:xfrm>
            <a:off x="1979712" y="1831401"/>
            <a:ext cx="6624736" cy="468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0184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184576"/>
          </a:xfrm>
        </p:spPr>
        <p:txBody>
          <a:bodyPr>
            <a:normAutofit/>
          </a:bodyPr>
          <a:lstStyle/>
          <a:p>
            <a:pPr algn="just"/>
            <a:r>
              <a:rPr lang="en-GB" sz="2400" b="1" dirty="0">
                <a:solidFill>
                  <a:schemeClr val="tx1"/>
                </a:solidFill>
              </a:rPr>
              <a:t>Remote Client (2/2)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81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/>
              <a:t>GUI Layouts</a:t>
            </a:r>
            <a:endParaRPr lang="en-US" b="1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F863F5C2-BD0C-4778-9D77-B5FA814EB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7805" r="-2" b="140"/>
          <a:stretch/>
        </p:blipFill>
        <p:spPr bwMode="auto">
          <a:xfrm>
            <a:off x="1979712" y="1831401"/>
            <a:ext cx="6624736" cy="468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3925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184576"/>
          </a:xfrm>
        </p:spPr>
        <p:txBody>
          <a:bodyPr>
            <a:normAutofit/>
          </a:bodyPr>
          <a:lstStyle/>
          <a:p>
            <a:pPr algn="just"/>
            <a:r>
              <a:rPr lang="en-GB" sz="2400" b="1" dirty="0">
                <a:solidFill>
                  <a:schemeClr val="tx1"/>
                </a:solidFill>
              </a:rPr>
              <a:t>Remote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82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/>
              <a:t>GUI Layouts</a:t>
            </a:r>
            <a:endParaRPr lang="en-US" b="1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3C53E55-D81D-4F13-A694-28ED6E3B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547" y="2132856"/>
            <a:ext cx="7734506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546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184576"/>
          </a:xfrm>
        </p:spPr>
        <p:txBody>
          <a:bodyPr>
            <a:normAutofit/>
          </a:bodyPr>
          <a:lstStyle/>
          <a:p>
            <a:pPr algn="just"/>
            <a:r>
              <a:rPr lang="en-GB" sz="2400" b="1" dirty="0">
                <a:solidFill>
                  <a:schemeClr val="tx1"/>
                </a:solidFill>
              </a:rPr>
              <a:t>Local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83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/>
              <a:t>GUI Layouts</a:t>
            </a:r>
            <a:endParaRPr lang="en-US" b="1" dirty="0"/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0BB90EB0-A132-4DD0-8206-1F77E5FD6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952" y="1739291"/>
            <a:ext cx="5213696" cy="478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9927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184576"/>
          </a:xfrm>
        </p:spPr>
        <p:txBody>
          <a:bodyPr>
            <a:normAutofit/>
          </a:bodyPr>
          <a:lstStyle/>
          <a:p>
            <a:pPr algn="just"/>
            <a:r>
              <a:rPr lang="en-GB" sz="2400" b="1" dirty="0">
                <a:solidFill>
                  <a:schemeClr val="tx1"/>
                </a:solidFill>
              </a:rPr>
              <a:t>Local System (1/2)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84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/>
              <a:t>GUI Layouts</a:t>
            </a:r>
            <a:endParaRPr lang="en-US" b="1" dirty="0"/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0BB90EB0-A132-4DD0-8206-1F77E5FD6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54"/>
          <a:stretch/>
        </p:blipFill>
        <p:spPr bwMode="auto">
          <a:xfrm>
            <a:off x="472057" y="1988840"/>
            <a:ext cx="8671943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176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184576"/>
          </a:xfrm>
        </p:spPr>
        <p:txBody>
          <a:bodyPr>
            <a:normAutofit/>
          </a:bodyPr>
          <a:lstStyle/>
          <a:p>
            <a:pPr algn="just"/>
            <a:r>
              <a:rPr lang="en-GB" sz="2400" b="1" dirty="0">
                <a:solidFill>
                  <a:schemeClr val="tx1"/>
                </a:solidFill>
              </a:rPr>
              <a:t>Local System (2/2)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85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/>
              <a:t>GUI Layouts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58C32-53A1-4704-9EF3-6801AEA951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9" t="49751" r="596" b="-407"/>
          <a:stretch/>
        </p:blipFill>
        <p:spPr bwMode="auto">
          <a:xfrm>
            <a:off x="323528" y="1988840"/>
            <a:ext cx="8640959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0681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184576"/>
          </a:xfrm>
        </p:spPr>
        <p:txBody>
          <a:bodyPr>
            <a:normAutofit/>
          </a:bodyPr>
          <a:lstStyle/>
          <a:p>
            <a:pPr algn="just"/>
            <a:r>
              <a:rPr lang="en-GB" sz="2400" b="1" dirty="0">
                <a:solidFill>
                  <a:schemeClr val="tx1"/>
                </a:solidFill>
              </a:rPr>
              <a:t>Remote Client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86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/>
              <a:t>Software </a:t>
            </a:r>
            <a:r>
              <a:rPr lang="pt-PT" sz="3100" dirty="0" err="1"/>
              <a:t>Test</a:t>
            </a:r>
            <a:r>
              <a:rPr lang="pt-PT" sz="3100" dirty="0"/>
              <a:t> Cases</a:t>
            </a:r>
            <a:endParaRPr lang="en-US" b="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438DB96-90C8-4ADA-9100-B3C58CDE5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87" y="1809606"/>
            <a:ext cx="71342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678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184576"/>
          </a:xfrm>
        </p:spPr>
        <p:txBody>
          <a:bodyPr>
            <a:normAutofit/>
          </a:bodyPr>
          <a:lstStyle/>
          <a:p>
            <a:pPr algn="just"/>
            <a:r>
              <a:rPr lang="en-GB" sz="2400" b="1" dirty="0">
                <a:solidFill>
                  <a:schemeClr val="tx1"/>
                </a:solidFill>
              </a:rPr>
              <a:t>Remote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87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/>
              <a:t>Software </a:t>
            </a:r>
            <a:r>
              <a:rPr lang="pt-PT" sz="3100" dirty="0" err="1"/>
              <a:t>Test</a:t>
            </a:r>
            <a:r>
              <a:rPr lang="pt-PT" sz="3100" dirty="0"/>
              <a:t> Cases</a:t>
            </a:r>
            <a:endParaRPr lang="en-US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1F8613-CECC-4A1D-9A40-3A485A2B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000" y="1734242"/>
            <a:ext cx="6675599" cy="493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585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184576"/>
          </a:xfrm>
        </p:spPr>
        <p:txBody>
          <a:bodyPr>
            <a:normAutofit/>
          </a:bodyPr>
          <a:lstStyle/>
          <a:p>
            <a:pPr algn="just"/>
            <a:r>
              <a:rPr lang="en-GB" sz="2400" b="1" dirty="0">
                <a:solidFill>
                  <a:schemeClr val="tx1"/>
                </a:solidFill>
              </a:rPr>
              <a:t>Local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88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/>
              <a:t>Software </a:t>
            </a:r>
            <a:r>
              <a:rPr lang="pt-PT" sz="3100" dirty="0" err="1"/>
              <a:t>Test</a:t>
            </a:r>
            <a:r>
              <a:rPr lang="pt-PT" sz="3100" dirty="0"/>
              <a:t> Cases</a:t>
            </a:r>
            <a:endParaRPr lang="en-US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37D23A-2788-45CE-93BE-FF92308C0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763932"/>
            <a:ext cx="6016007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284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184576"/>
          </a:xfrm>
        </p:spPr>
        <p:txBody>
          <a:bodyPr>
            <a:normAutofit/>
          </a:bodyPr>
          <a:lstStyle/>
          <a:p>
            <a:pPr algn="just"/>
            <a:r>
              <a:rPr lang="en-GB" sz="2400" b="1" dirty="0">
                <a:solidFill>
                  <a:schemeClr val="tx1"/>
                </a:solidFill>
              </a:rPr>
              <a:t>Local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89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/>
              <a:t>Software </a:t>
            </a:r>
            <a:r>
              <a:rPr lang="pt-PT" sz="3100" dirty="0" err="1"/>
              <a:t>Test</a:t>
            </a:r>
            <a:r>
              <a:rPr lang="pt-PT" sz="3100" dirty="0"/>
              <a:t> Cases</a:t>
            </a:r>
            <a:endParaRPr lang="en-US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37D23A-2788-45CE-93BE-FF92308C0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763932"/>
            <a:ext cx="6016007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24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err="1"/>
              <a:t>Analysis</a:t>
            </a:r>
            <a:br>
              <a:rPr lang="pt-PT" dirty="0"/>
            </a:br>
            <a:r>
              <a:rPr lang="pt-PT" dirty="0" err="1"/>
              <a:t>System</a:t>
            </a:r>
            <a:r>
              <a:rPr lang="pt-PT" dirty="0"/>
              <a:t> Overview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9</a:t>
            </a:fld>
            <a:endParaRPr lang="en-GB"/>
          </a:p>
        </p:txBody>
      </p:sp>
      <p:sp>
        <p:nvSpPr>
          <p:cNvPr id="6" name="Marcador de Posição do Texto 1">
            <a:extLst>
              <a:ext uri="{FF2B5EF4-FFF2-40B4-BE49-F238E27FC236}">
                <a16:creationId xmlns:a16="http://schemas.microsoft.com/office/drawing/2014/main" id="{9E674256-2525-4707-B084-2735D8926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196752"/>
            <a:ext cx="7309320" cy="5976664"/>
          </a:xfrm>
        </p:spPr>
        <p:txBody>
          <a:bodyPr>
            <a:normAutofit/>
          </a:bodyPr>
          <a:lstStyle/>
          <a:p>
            <a:pPr algn="just"/>
            <a:r>
              <a:rPr lang="en-GB" dirty="0">
                <a:solidFill>
                  <a:srgbClr val="373E48"/>
                </a:solidFill>
              </a:rPr>
              <a:t>Software Architecture – Local System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4757369C-9A03-4A11-8D41-CC4784E9E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128" y="1633387"/>
            <a:ext cx="7309320" cy="505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9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184576"/>
          </a:xfrm>
        </p:spPr>
        <p:txBody>
          <a:bodyPr>
            <a:normAutofit lnSpcReduction="10000"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GB" sz="3200" b="1" u="sng" dirty="0">
                <a:solidFill>
                  <a:schemeClr val="tx1"/>
                </a:solidFill>
              </a:rPr>
              <a:t>Device drivers &amp; Daemons</a:t>
            </a:r>
            <a:r>
              <a:rPr lang="en-GB" sz="3200" b="1" dirty="0">
                <a:solidFill>
                  <a:schemeClr val="tx1"/>
                </a:solidFill>
              </a:rPr>
              <a:t>:</a:t>
            </a:r>
          </a:p>
          <a:p>
            <a:pPr marL="457200" indent="-457200" algn="just">
              <a:buFont typeface="+mj-lt"/>
              <a:buAutoNum type="arabicPeriod"/>
            </a:pPr>
            <a:endParaRPr lang="en-GB" sz="3200" b="1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endParaRPr lang="en-GB" sz="3200" b="1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endParaRPr lang="en-GB" sz="3200" b="1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3200" b="1" u="sng" dirty="0" err="1">
                <a:solidFill>
                  <a:schemeClr val="tx1"/>
                </a:solidFill>
              </a:rPr>
              <a:t>Pthreads</a:t>
            </a:r>
            <a:r>
              <a:rPr lang="en-GB" sz="3200" b="1" u="sng" dirty="0">
                <a:solidFill>
                  <a:schemeClr val="tx1"/>
                </a:solidFill>
              </a:rPr>
              <a:t>: </a:t>
            </a:r>
            <a:r>
              <a:rPr lang="en-GB" sz="3200" b="1" dirty="0">
                <a:solidFill>
                  <a:schemeClr val="tx1"/>
                </a:solidFill>
              </a:rPr>
              <a:t>multithreading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3200" b="1" u="sng" dirty="0">
                <a:solidFill>
                  <a:schemeClr val="tx1"/>
                </a:solidFill>
              </a:rPr>
              <a:t>TCP/IP</a:t>
            </a:r>
            <a:r>
              <a:rPr lang="en-GB" sz="3200" b="1" dirty="0">
                <a:solidFill>
                  <a:schemeClr val="tx1"/>
                </a:solidFill>
              </a:rPr>
              <a:t>: client-server architecture between LS and RS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3200" b="1" u="sng" dirty="0">
                <a:solidFill>
                  <a:schemeClr val="tx1"/>
                </a:solidFill>
              </a:rPr>
              <a:t>Task synchronization</a:t>
            </a:r>
            <a:r>
              <a:rPr lang="en-GB" sz="3200" b="1" dirty="0">
                <a:solidFill>
                  <a:schemeClr val="tx1"/>
                </a:solidFill>
              </a:rPr>
              <a:t>: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GB" sz="2800" b="1" dirty="0">
                <a:solidFill>
                  <a:schemeClr val="tx1"/>
                </a:solidFill>
              </a:rPr>
              <a:t>Mutexes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GB" sz="2800" b="1" dirty="0">
                <a:solidFill>
                  <a:schemeClr val="tx1"/>
                </a:solidFill>
              </a:rPr>
              <a:t>Condition variables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GB" sz="2800" b="1" dirty="0">
                <a:solidFill>
                  <a:schemeClr val="tx1"/>
                </a:solidFill>
              </a:rPr>
              <a:t>Semaphores</a:t>
            </a:r>
          </a:p>
          <a:p>
            <a:pPr marL="0" indent="0" algn="just">
              <a:buNone/>
            </a:pPr>
            <a:endParaRPr lang="en-GB" sz="32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90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b="1" dirty="0"/>
              <a:t>Class Topics mapping</a:t>
            </a:r>
            <a:br>
              <a:rPr lang="pt-PT" sz="3100" b="1" dirty="0"/>
            </a:br>
            <a:r>
              <a:rPr lang="pt-PT" sz="2700" b="1" dirty="0"/>
              <a:t>(Local System)</a:t>
            </a:r>
            <a:endParaRPr lang="en-US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A788227-B66F-4345-B3EA-FB30251CD2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" t="61155" r="76888" b="30918"/>
          <a:stretch/>
        </p:blipFill>
        <p:spPr bwMode="auto">
          <a:xfrm>
            <a:off x="4079721" y="1963649"/>
            <a:ext cx="2808312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8C973C4-D6E7-4C57-B058-33A6BD0612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2" t="27616" r="41981" b="55493"/>
          <a:stretch/>
        </p:blipFill>
        <p:spPr bwMode="auto">
          <a:xfrm>
            <a:off x="7247127" y="1340768"/>
            <a:ext cx="1573345" cy="199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6069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184576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GB" sz="3600" b="1" u="sng" dirty="0">
                <a:solidFill>
                  <a:schemeClr val="tx1"/>
                </a:solidFill>
              </a:rPr>
              <a:t>Local System</a:t>
            </a:r>
            <a:endParaRPr lang="en-GB" sz="4400" b="1" u="sng" dirty="0">
              <a:solidFill>
                <a:schemeClr val="tx1"/>
              </a:solidFill>
            </a:endParaRPr>
          </a:p>
          <a:p>
            <a:pPr marL="857250" lvl="1" indent="-457200" algn="just">
              <a:buFont typeface="+mj-lt"/>
              <a:buAutoNum type="arabicPeriod"/>
            </a:pPr>
            <a:r>
              <a:rPr lang="en-GB" sz="2800" b="1" u="sng" dirty="0">
                <a:solidFill>
                  <a:schemeClr val="tx1"/>
                </a:solidFill>
              </a:rPr>
              <a:t>OpenCV:</a:t>
            </a:r>
            <a:r>
              <a:rPr lang="en-GB" sz="2800" b="1" dirty="0">
                <a:solidFill>
                  <a:schemeClr val="tx1"/>
                </a:solidFill>
              </a:rPr>
              <a:t> computer vision</a:t>
            </a:r>
            <a:endParaRPr lang="en-GB" sz="2800" b="1" u="sng" dirty="0">
              <a:solidFill>
                <a:schemeClr val="tx1"/>
              </a:solidFill>
            </a:endParaRPr>
          </a:p>
          <a:p>
            <a:pPr marL="857250" lvl="1" indent="-457200" algn="just">
              <a:buFont typeface="+mj-lt"/>
              <a:buAutoNum type="arabicPeriod"/>
            </a:pPr>
            <a:r>
              <a:rPr lang="en-GB" sz="2800" b="1" u="sng" dirty="0" err="1">
                <a:solidFill>
                  <a:schemeClr val="tx1"/>
                </a:solidFill>
              </a:rPr>
              <a:t>Magick</a:t>
            </a:r>
            <a:r>
              <a:rPr lang="en-GB" sz="2800" b="1" u="sng" dirty="0">
                <a:solidFill>
                  <a:schemeClr val="tx1"/>
                </a:solidFill>
              </a:rPr>
              <a:t>++:</a:t>
            </a:r>
            <a:r>
              <a:rPr lang="en-GB" sz="2800" b="1" dirty="0">
                <a:solidFill>
                  <a:schemeClr val="tx1"/>
                </a:solidFill>
              </a:rPr>
              <a:t> GIF generation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GB" sz="2800" b="1" u="sng" dirty="0">
                <a:solidFill>
                  <a:schemeClr val="tx1"/>
                </a:solidFill>
              </a:rPr>
              <a:t>MySQL</a:t>
            </a:r>
            <a:r>
              <a:rPr lang="en-GB" sz="2800" b="1" dirty="0">
                <a:solidFill>
                  <a:schemeClr val="tx1"/>
                </a:solidFill>
              </a:rPr>
              <a:t>: DB management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GB" sz="2800" b="1" u="sng" dirty="0">
                <a:solidFill>
                  <a:schemeClr val="tx1"/>
                </a:solidFill>
              </a:rPr>
              <a:t>Twitter REST APIs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GB" sz="2800" b="1" u="sng" dirty="0" err="1">
                <a:solidFill>
                  <a:schemeClr val="tx1"/>
                </a:solidFill>
              </a:rPr>
              <a:t>Curlpp</a:t>
            </a:r>
            <a:r>
              <a:rPr lang="en-GB" sz="2800" b="1" u="sng" dirty="0">
                <a:solidFill>
                  <a:schemeClr val="tx1"/>
                </a:solidFill>
              </a:rPr>
              <a:t> + Transfer.sh:</a:t>
            </a:r>
            <a:r>
              <a:rPr lang="en-GB" sz="2800" b="1" dirty="0">
                <a:solidFill>
                  <a:schemeClr val="tx1"/>
                </a:solidFill>
              </a:rPr>
              <a:t> file transfer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GB" sz="2800" b="1" u="sng" dirty="0">
                <a:solidFill>
                  <a:schemeClr val="tx1"/>
                </a:solidFill>
              </a:rPr>
              <a:t>Qt</a:t>
            </a:r>
            <a:r>
              <a:rPr lang="en-GB" sz="2800" b="1" dirty="0">
                <a:solidFill>
                  <a:schemeClr val="tx1"/>
                </a:solidFill>
              </a:rPr>
              <a:t>: UI framework</a:t>
            </a:r>
            <a:endParaRPr lang="en-GB" sz="2800" b="1" u="sng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GB" sz="32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91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b="1" dirty="0"/>
              <a:t>Third-party libraries &amp; APIs</a:t>
            </a:r>
            <a:endParaRPr lang="en-US" b="1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5C84D8B-11A0-44E9-BFD7-C6787C853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81" t="54234" r="-142" b="33954"/>
          <a:stretch/>
        </p:blipFill>
        <p:spPr bwMode="auto">
          <a:xfrm>
            <a:off x="7603142" y="1700808"/>
            <a:ext cx="1239491" cy="162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216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184576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GB" sz="3200" b="1" u="sng" dirty="0" err="1">
                <a:solidFill>
                  <a:schemeClr val="tx1"/>
                </a:solidFill>
              </a:rPr>
              <a:t>Plantuml</a:t>
            </a:r>
            <a:r>
              <a:rPr lang="en-GB" sz="3200" b="1" dirty="0">
                <a:solidFill>
                  <a:schemeClr val="tx1"/>
                </a:solidFill>
              </a:rPr>
              <a:t>: draw UML diagrams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3200" b="1" u="sng" dirty="0">
                <a:solidFill>
                  <a:schemeClr val="tx1"/>
                </a:solidFill>
              </a:rPr>
              <a:t>Make</a:t>
            </a:r>
            <a:r>
              <a:rPr lang="en-GB" sz="3200" b="1" dirty="0">
                <a:solidFill>
                  <a:schemeClr val="tx1"/>
                </a:solidFill>
              </a:rPr>
              <a:t>: and </a:t>
            </a:r>
            <a:r>
              <a:rPr lang="en-GB" sz="3200" b="1" dirty="0" err="1">
                <a:solidFill>
                  <a:schemeClr val="tx1"/>
                </a:solidFill>
              </a:rPr>
              <a:t>makefiles</a:t>
            </a:r>
            <a:endParaRPr lang="en-GB" sz="3200" b="1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3200" b="1" u="sng" dirty="0" err="1">
                <a:solidFill>
                  <a:schemeClr val="tx1"/>
                </a:solidFill>
              </a:rPr>
              <a:t>Doxygen</a:t>
            </a:r>
            <a:r>
              <a:rPr lang="en-GB" sz="3200" b="1" dirty="0">
                <a:solidFill>
                  <a:schemeClr val="tx1"/>
                </a:solidFill>
              </a:rPr>
              <a:t>: source-code documentation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3200" b="1" u="sng" dirty="0">
                <a:solidFill>
                  <a:schemeClr val="tx1"/>
                </a:solidFill>
              </a:rPr>
              <a:t>Qt</a:t>
            </a:r>
            <a:r>
              <a:rPr lang="en-GB" sz="3200" b="1" dirty="0">
                <a:solidFill>
                  <a:schemeClr val="tx1"/>
                </a:solidFill>
              </a:rPr>
              <a:t>: UI Framework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3200" b="1" u="sng" dirty="0" err="1">
                <a:solidFill>
                  <a:schemeClr val="tx1"/>
                </a:solidFill>
              </a:rPr>
              <a:t>Buildroot</a:t>
            </a:r>
            <a:endParaRPr lang="en-GB" sz="3200" b="1" u="sng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3200" b="1" u="sng" dirty="0">
                <a:solidFill>
                  <a:schemeClr val="tx1"/>
                </a:solidFill>
              </a:rPr>
              <a:t>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92</a:t>
            </a:fld>
            <a:endParaRPr lang="en-GB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454902E-1AA0-4CEE-9C3D-B324D88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75" y="0"/>
            <a:ext cx="4824413" cy="1196975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Design</a:t>
            </a:r>
            <a:br>
              <a:rPr lang="pt-PT" b="1" dirty="0"/>
            </a:br>
            <a:r>
              <a:rPr lang="pt-PT" sz="3100" dirty="0"/>
              <a:t>Software Tools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323417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8748-E714-49FF-847C-51929D3D7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93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FFC23B-BA3A-4067-A731-954AE6270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740" y="1231350"/>
            <a:ext cx="5076564" cy="544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585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8748-E714-49FF-847C-51929D3D7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94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1BAF8-BF73-40B3-A4D7-41529B5D3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412776"/>
            <a:ext cx="6327302" cy="471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715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8748-E714-49FF-847C-51929D3D7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95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A68BA-CF4C-4960-B38C-819F7DABB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93" y="1241151"/>
            <a:ext cx="4111631" cy="553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105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8748-E714-49FF-847C-51929D3D7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96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2ED8-32E6-44C6-AD9B-C3CBF322D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311" y="1228223"/>
            <a:ext cx="4211433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08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8748-E714-49FF-847C-51929D3D7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97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6FEADC-332D-447B-94D4-F369B4C9A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880" y="1268759"/>
            <a:ext cx="3906209" cy="52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795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8748-E714-49FF-847C-51929D3D7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98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F336F-4D0D-43A2-89A9-3235C69A1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196752"/>
            <a:ext cx="4320480" cy="551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094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8748-E714-49FF-847C-51929D3D7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99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ED323-5F30-4EBB-883E-57FA2B46D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407" y="1268760"/>
            <a:ext cx="4037185" cy="532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93563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5EB5FCBB1E5ECD4D83FA6E62BA4F98FF04003B76559807ED7042AFCC9CD6E0E16B7A" ma:contentTypeVersion="23" ma:contentTypeDescription="Create a new document." ma:contentTypeScope="" ma:versionID="4e7ae912b4fbccaa31f4eb83f826eee0"/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/>
</file>

<file path=customXml/itemProps1.xml><?xml version="1.0" encoding="utf-8"?>
<ds:datastoreItem xmlns:ds="http://schemas.openxmlformats.org/officeDocument/2006/customXml" ds:itemID="{43739120-6E4D-43F1-BE63-8A56581E977C}">
  <ds:schemaRefs>
    <ds:schemaRef ds:uri="http://schemas.microsoft.com/office/2006/metadata/contentType"/>
    <ds:schemaRef ds:uri="http://schemas.microsoft.com/office/2006/metadata/properties/metaAttributes"/>
  </ds:schemaRefs>
</ds:datastoreItem>
</file>

<file path=customXml/itemProps2.xml><?xml version="1.0" encoding="utf-8"?>
<ds:datastoreItem xmlns:ds="http://schemas.openxmlformats.org/officeDocument/2006/customXml" ds:itemID="{639430A2-2E43-417E-8E0C-4D89782865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D2A88F-2AED-40BE-90C1-A4731257203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DesignTemplate</Template>
  <TotalTime>4267</TotalTime>
  <Words>2210</Words>
  <Application>Microsoft Office PowerPoint</Application>
  <PresentationFormat>On-screen Show (4:3)</PresentationFormat>
  <Paragraphs>443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7" baseType="lpstr">
      <vt:lpstr>Arial</vt:lpstr>
      <vt:lpstr>Calibri</vt:lpstr>
      <vt:lpstr>Corbel</vt:lpstr>
      <vt:lpstr>Corbel (corpo)</vt:lpstr>
      <vt:lpstr>NewsGotT-Medi</vt:lpstr>
      <vt:lpstr>NewsGotT-Reg</vt:lpstr>
      <vt:lpstr>DesignTemplate</vt:lpstr>
      <vt:lpstr>MDO – Marketing Digital Outdoor</vt:lpstr>
      <vt:lpstr>Agenda</vt:lpstr>
      <vt:lpstr>PowerPoint Presentation</vt:lpstr>
      <vt:lpstr>Problem Statement</vt:lpstr>
      <vt:lpstr>Analysis System Overview</vt:lpstr>
      <vt:lpstr>Analysis System Overview</vt:lpstr>
      <vt:lpstr>Analysis System Overview</vt:lpstr>
      <vt:lpstr>Analysis System Overview</vt:lpstr>
      <vt:lpstr>Analysis System Overview</vt:lpstr>
      <vt:lpstr>PowerPoint Presentation</vt:lpstr>
      <vt:lpstr>Theoretical Foundations Scenting Technologies</vt:lpstr>
      <vt:lpstr>Theoretical Foundations Scenting Technologies</vt:lpstr>
      <vt:lpstr>Theoretical Foundations Scenting Technologies</vt:lpstr>
      <vt:lpstr>Theoretical Foundations Scenting Technologies</vt:lpstr>
      <vt:lpstr>Theoretical Foundations Scenting Technologies</vt:lpstr>
      <vt:lpstr>Theoretical Foundations Computer Vision</vt:lpstr>
      <vt:lpstr>Theoretical Foundations Computer Vision</vt:lpstr>
      <vt:lpstr>Theoretical Foundations Computer Vision</vt:lpstr>
      <vt:lpstr>Theoretical Foundations Computer Vision</vt:lpstr>
      <vt:lpstr>Theoretical Foundations Computer Vision</vt:lpstr>
      <vt:lpstr>Theoretical Foundations RDBMS</vt:lpstr>
      <vt:lpstr>Theoretical Foundations RDBMS</vt:lpstr>
      <vt:lpstr>Theoretical Foundations RDBMS</vt:lpstr>
      <vt:lpstr>Theoretical Foundations RDBMS</vt:lpstr>
      <vt:lpstr>Theoretical Foundations RDBMS</vt:lpstr>
      <vt:lpstr>Theoretical Foundations RDBMS</vt:lpstr>
      <vt:lpstr>Theoretical Foundations RDBMS</vt:lpstr>
      <vt:lpstr>Theoretical Foundations RDBMS</vt:lpstr>
      <vt:lpstr>Theoretical Foundations Motion Detection</vt:lpstr>
      <vt:lpstr>Theoretical Foundations Camera recording and codecs</vt:lpstr>
      <vt:lpstr>Theoretical Foundations Image Filtering</vt:lpstr>
      <vt:lpstr>Theoretical Foundations GIF Generation</vt:lpstr>
      <vt:lpstr>Theoretical Foundations Social Media Sharing APIs</vt:lpstr>
      <vt:lpstr>Theoretical Foundations Social Media Sharing APIs</vt:lpstr>
      <vt:lpstr>Theoretical Foundations UI Framework</vt:lpstr>
      <vt:lpstr>Theoretical Foundations File Transfer Protocols</vt:lpstr>
      <vt:lpstr>PowerPoint Presentation</vt:lpstr>
      <vt:lpstr>PowerPoint Presentation</vt:lpstr>
      <vt:lpstr>Design Hardware Architecture</vt:lpstr>
      <vt:lpstr>Design Hardware Architecture</vt:lpstr>
      <vt:lpstr>Design Hardware Architecture</vt:lpstr>
      <vt:lpstr>Design Hardware Architecture</vt:lpstr>
      <vt:lpstr>Design Hardware Architecture</vt:lpstr>
      <vt:lpstr>Design Hardware Architecture</vt:lpstr>
      <vt:lpstr>Design Hardware Architecture</vt:lpstr>
      <vt:lpstr>Design Hardware Architecture</vt:lpstr>
      <vt:lpstr>Design Hardware Architecture</vt:lpstr>
      <vt:lpstr>Design Hardware Interfaces Definition</vt:lpstr>
      <vt:lpstr>Design Hardware Interfaces Definition</vt:lpstr>
      <vt:lpstr>Design PCB Design</vt:lpstr>
      <vt:lpstr>Design PCB Design</vt:lpstr>
      <vt:lpstr>Design Hardware Test Cases</vt:lpstr>
      <vt:lpstr>Design Hardware Tools</vt:lpstr>
      <vt:lpstr>PowerPoint Presentation</vt:lpstr>
      <vt:lpstr>Design Component Diagram</vt:lpstr>
      <vt:lpstr>Design Component Diagram</vt:lpstr>
      <vt:lpstr>Design Component Diagram</vt:lpstr>
      <vt:lpstr>Design Component Diagram</vt:lpstr>
      <vt:lpstr>Design Component Diagram</vt:lpstr>
      <vt:lpstr>Design Component Diagram</vt:lpstr>
      <vt:lpstr>Design Component Diagram</vt:lpstr>
      <vt:lpstr>Design Component Diagram</vt:lpstr>
      <vt:lpstr>Design Deployment Diagram</vt:lpstr>
      <vt:lpstr>Design Class Diagram</vt:lpstr>
      <vt:lpstr>Design Class Diagram</vt:lpstr>
      <vt:lpstr>Design Class Diagram</vt:lpstr>
      <vt:lpstr>Design Class Diagram</vt:lpstr>
      <vt:lpstr>Design Class Diagram</vt:lpstr>
      <vt:lpstr>Design Class Diagram</vt:lpstr>
      <vt:lpstr>Design Class Diagram</vt:lpstr>
      <vt:lpstr>Design Class Diagram</vt:lpstr>
      <vt:lpstr>Design Class Diagram</vt:lpstr>
      <vt:lpstr>Design Class Diagram</vt:lpstr>
      <vt:lpstr>Design Class Diagram</vt:lpstr>
      <vt:lpstr>Design Class Diagram</vt:lpstr>
      <vt:lpstr>Design Class Diagram</vt:lpstr>
      <vt:lpstr>Design Class Diagram</vt:lpstr>
      <vt:lpstr>Design Class Diagram</vt:lpstr>
      <vt:lpstr>Design GUI Layouts</vt:lpstr>
      <vt:lpstr>Design GUI Layouts</vt:lpstr>
      <vt:lpstr>Design GUI Layouts</vt:lpstr>
      <vt:lpstr>Design GUI Layouts</vt:lpstr>
      <vt:lpstr>Design GUI Layouts</vt:lpstr>
      <vt:lpstr>Design GUI Layouts</vt:lpstr>
      <vt:lpstr>Design GUI Layouts</vt:lpstr>
      <vt:lpstr>Design Software Test Cases</vt:lpstr>
      <vt:lpstr>Design Software Test Cases</vt:lpstr>
      <vt:lpstr>Design Software Test Cases</vt:lpstr>
      <vt:lpstr>Design Software Test Cases</vt:lpstr>
      <vt:lpstr>Design Class Topics mapping (Local System)</vt:lpstr>
      <vt:lpstr>Design Third-party libraries &amp; APIs</vt:lpstr>
      <vt:lpstr>Design Software Tools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Hugo</dc:creator>
  <cp:lastModifiedBy>José Miguel Alves Pires</cp:lastModifiedBy>
  <cp:revision>279</cp:revision>
  <dcterms:created xsi:type="dcterms:W3CDTF">2012-04-27T13:45:19Z</dcterms:created>
  <dcterms:modified xsi:type="dcterms:W3CDTF">2021-12-16T00:42:59Z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TC100738469990</vt:lpwstr>
  </property>
</Properties>
</file>